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Space Mono"/>
      <p:regular r:id="rId24"/>
      <p:bold r:id="rId25"/>
      <p:italic r:id="rId26"/>
      <p:boldItalic r:id="rId27"/>
    </p:embeddedFont>
    <p:embeddedFont>
      <p:font typeface="Tomorrow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2" roundtripDataSignature="AMtx7mh5cEDUq2KqsnM86GNnMYHq3ucD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paceMon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aceMono-italic.fntdata"/><Relationship Id="rId25" Type="http://schemas.openxmlformats.org/officeDocument/2006/relationships/font" Target="fonts/SpaceMono-bold.fntdata"/><Relationship Id="rId28" Type="http://schemas.openxmlformats.org/officeDocument/2006/relationships/font" Target="fonts/Tomorrow-regular.fntdata"/><Relationship Id="rId27" Type="http://schemas.openxmlformats.org/officeDocument/2006/relationships/font" Target="fonts/Space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omo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omorrow-boldItalic.fntdata"/><Relationship Id="rId30" Type="http://schemas.openxmlformats.org/officeDocument/2006/relationships/font" Target="fonts/Tomorrow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b53b488f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10b53b488f6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a62cc6cb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0a62cc6cbb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b505ce16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0b505ce16c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b505ce16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0b505ce16c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b4db8d7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0b4db8d720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b505ce16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0" name="Google Shape;470;g10b505ce16c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a62cc6cb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London crime data are from Metropolitan Police (also called The Met or Scotland Yard) and City of London Police.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0a62cc6cbb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London crime data are from Metropolitan Police (also called The Met or Scotland Yard) and City of London Police.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a62cc6cb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London crime data are from Metropolitan Police (also called The Met or Scotland Yard) and City of London Police.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0a62cc6cbb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b505ce16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0b505ce16c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a4431ce1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0a4431ce14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a62cc6cb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London crime data are from Metropolitan Police (also called The Met or Scotland Yard) and City of London Police.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0a62cc6cbb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37.png"/><Relationship Id="rId13" Type="http://schemas.openxmlformats.org/officeDocument/2006/relationships/image" Target="../media/image41.png"/><Relationship Id="rId1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5.jpg"/><Relationship Id="rId9" Type="http://schemas.openxmlformats.org/officeDocument/2006/relationships/image" Target="../media/image49.png"/><Relationship Id="rId15" Type="http://schemas.openxmlformats.org/officeDocument/2006/relationships/image" Target="../media/image47.png"/><Relationship Id="rId14" Type="http://schemas.openxmlformats.org/officeDocument/2006/relationships/image" Target="../media/image51.png"/><Relationship Id="rId17" Type="http://schemas.openxmlformats.org/officeDocument/2006/relationships/image" Target="../media/image44.png"/><Relationship Id="rId16" Type="http://schemas.openxmlformats.org/officeDocument/2006/relationships/image" Target="../media/image42.jp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8" Type="http://schemas.openxmlformats.org/officeDocument/2006/relationships/image" Target="../media/image43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0b53b488f6_7_0"/>
          <p:cNvPicPr preferRelativeResize="0"/>
          <p:nvPr/>
        </p:nvPicPr>
        <p:blipFill rotWithShape="1">
          <a:blip r:embed="rId3">
            <a:alphaModFix/>
          </a:blip>
          <a:srcRect b="21870" l="0" r="0" t="21876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g10b53b488f6_7_0"/>
          <p:cNvGrpSpPr/>
          <p:nvPr/>
        </p:nvGrpSpPr>
        <p:grpSpPr>
          <a:xfrm>
            <a:off x="12915041" y="1616010"/>
            <a:ext cx="3951638" cy="1200741"/>
            <a:chOff x="0" y="0"/>
            <a:chExt cx="4321091" cy="1313003"/>
          </a:xfrm>
        </p:grpSpPr>
        <p:sp>
          <p:nvSpPr>
            <p:cNvPr id="86" name="Google Shape;86;g10b53b488f6_7_0"/>
            <p:cNvSpPr/>
            <p:nvPr/>
          </p:nvSpPr>
          <p:spPr>
            <a:xfrm>
              <a:off x="31750" y="31750"/>
              <a:ext cx="4257590" cy="1249503"/>
            </a:xfrm>
            <a:custGeom>
              <a:rect b="b" l="l" r="r" t="t"/>
              <a:pathLst>
                <a:path extrusionOk="0" h="1249503" w="4257590">
                  <a:moveTo>
                    <a:pt x="4164880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63610" y="0"/>
                  </a:lnTo>
                  <a:cubicBezTo>
                    <a:pt x="4214410" y="0"/>
                    <a:pt x="4256320" y="41910"/>
                    <a:pt x="4256320" y="92710"/>
                  </a:cubicBezTo>
                  <a:lnTo>
                    <a:pt x="4256320" y="1155523"/>
                  </a:lnTo>
                  <a:cubicBezTo>
                    <a:pt x="4257590" y="1207593"/>
                    <a:pt x="4215680" y="1249503"/>
                    <a:pt x="4164880" y="12495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10b53b488f6_7_0"/>
            <p:cNvSpPr/>
            <p:nvPr/>
          </p:nvSpPr>
          <p:spPr>
            <a:xfrm>
              <a:off x="0" y="0"/>
              <a:ext cx="4321091" cy="1313003"/>
            </a:xfrm>
            <a:custGeom>
              <a:rect b="b" l="l" r="r" t="t"/>
              <a:pathLst>
                <a:path extrusionOk="0" h="1313003" w="4321091">
                  <a:moveTo>
                    <a:pt x="4196630" y="59690"/>
                  </a:moveTo>
                  <a:cubicBezTo>
                    <a:pt x="4232190" y="59690"/>
                    <a:pt x="4261400" y="88900"/>
                    <a:pt x="4261400" y="124460"/>
                  </a:cubicBezTo>
                  <a:lnTo>
                    <a:pt x="4261400" y="1188543"/>
                  </a:lnTo>
                  <a:cubicBezTo>
                    <a:pt x="4261400" y="1224103"/>
                    <a:pt x="4232190" y="1253313"/>
                    <a:pt x="4196630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96630" y="59690"/>
                  </a:lnTo>
                  <a:moveTo>
                    <a:pt x="4196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196630" y="1313003"/>
                  </a:lnTo>
                  <a:cubicBezTo>
                    <a:pt x="4265210" y="1313003"/>
                    <a:pt x="4321091" y="1257123"/>
                    <a:pt x="4321091" y="1188543"/>
                  </a:cubicBezTo>
                  <a:lnTo>
                    <a:pt x="4321091" y="124460"/>
                  </a:lnTo>
                  <a:cubicBezTo>
                    <a:pt x="4321091" y="55880"/>
                    <a:pt x="4265210" y="0"/>
                    <a:pt x="4196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" name="Google Shape;88;g10b53b488f6_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00195" y="1921315"/>
            <a:ext cx="590151" cy="59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g10b53b488f6_7_0"/>
          <p:cNvGrpSpPr/>
          <p:nvPr/>
        </p:nvGrpSpPr>
        <p:grpSpPr>
          <a:xfrm>
            <a:off x="1306896" y="3196946"/>
            <a:ext cx="15674598" cy="5459958"/>
            <a:chOff x="0" y="0"/>
            <a:chExt cx="20899464" cy="7279944"/>
          </a:xfrm>
        </p:grpSpPr>
        <p:grpSp>
          <p:nvGrpSpPr>
            <p:cNvPr id="90" name="Google Shape;90;g10b53b488f6_7_0"/>
            <p:cNvGrpSpPr/>
            <p:nvPr/>
          </p:nvGrpSpPr>
          <p:grpSpPr>
            <a:xfrm>
              <a:off x="617142" y="479729"/>
              <a:ext cx="20282322" cy="6800215"/>
              <a:chOff x="0" y="0"/>
              <a:chExt cx="18939511" cy="6350000"/>
            </a:xfrm>
          </p:grpSpPr>
          <p:sp>
            <p:nvSpPr>
              <p:cNvPr id="91" name="Google Shape;91;g10b53b488f6_7_0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rect b="b" l="l" r="r" t="t"/>
                <a:pathLst>
                  <a:path extrusionOk="0"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g10b53b488f6_7_0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rect b="b" l="l" r="r" t="t"/>
                <a:pathLst>
                  <a:path extrusionOk="0"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g10b53b488f6_7_0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rect b="b" l="l" r="r" t="t"/>
                <a:pathLst>
                  <a:path extrusionOk="0"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g10b53b488f6_7_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rect b="b" l="l" r="r" t="t"/>
                <a:pathLst>
                  <a:path extrusionOk="0"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g10b53b488f6_7_0"/>
            <p:cNvGrpSpPr/>
            <p:nvPr/>
          </p:nvGrpSpPr>
          <p:grpSpPr>
            <a:xfrm>
              <a:off x="0" y="0"/>
              <a:ext cx="20282322" cy="6800215"/>
              <a:chOff x="0" y="0"/>
              <a:chExt cx="18939511" cy="6350000"/>
            </a:xfrm>
          </p:grpSpPr>
          <p:sp>
            <p:nvSpPr>
              <p:cNvPr id="96" name="Google Shape;96;g10b53b488f6_7_0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rect b="b" l="l" r="r" t="t"/>
                <a:pathLst>
                  <a:path extrusionOk="0"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g10b53b488f6_7_0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rect b="b" l="l" r="r" t="t"/>
                <a:pathLst>
                  <a:path extrusionOk="0"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g10b53b488f6_7_0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rect b="b" l="l" r="r" t="t"/>
                <a:pathLst>
                  <a:path extrusionOk="0"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g10b53b488f6_7_0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rect b="b" l="l" r="r" t="t"/>
                <a:pathLst>
                  <a:path extrusionOk="0"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" name="Google Shape;100;g10b53b488f6_7_0"/>
          <p:cNvSpPr/>
          <p:nvPr/>
        </p:nvSpPr>
        <p:spPr>
          <a:xfrm>
            <a:off x="-1996163" y="-1962640"/>
            <a:ext cx="5872163" cy="5872163"/>
          </a:xfrm>
          <a:custGeom>
            <a:rect b="b" l="l" r="r" t="t"/>
            <a:pathLst>
              <a:path extrusionOk="0" h="6263640" w="6263640">
                <a:moveTo>
                  <a:pt x="4700270" y="3785870"/>
                </a:moveTo>
                <a:cubicBezTo>
                  <a:pt x="4800600" y="4204970"/>
                  <a:pt x="4993640" y="4672330"/>
                  <a:pt x="5346700" y="5346700"/>
                </a:cubicBezTo>
                <a:cubicBezTo>
                  <a:pt x="4672330" y="4993640"/>
                  <a:pt x="4204970" y="4800600"/>
                  <a:pt x="3785870" y="4700270"/>
                </a:cubicBezTo>
                <a:lnTo>
                  <a:pt x="3780790" y="4699000"/>
                </a:lnTo>
                <a:lnTo>
                  <a:pt x="3778250" y="4702810"/>
                </a:lnTo>
                <a:cubicBezTo>
                  <a:pt x="3552190" y="5069840"/>
                  <a:pt x="3359150" y="5538470"/>
                  <a:pt x="3131820" y="6263640"/>
                </a:cubicBezTo>
                <a:cubicBezTo>
                  <a:pt x="2904490" y="5537199"/>
                  <a:pt x="2711450" y="5069840"/>
                  <a:pt x="2485390" y="4702810"/>
                </a:cubicBezTo>
                <a:lnTo>
                  <a:pt x="2482850" y="4699000"/>
                </a:lnTo>
                <a:lnTo>
                  <a:pt x="2477770" y="4700270"/>
                </a:lnTo>
                <a:cubicBezTo>
                  <a:pt x="2058670" y="4800600"/>
                  <a:pt x="1591310" y="4993640"/>
                  <a:pt x="916940" y="5346700"/>
                </a:cubicBezTo>
                <a:cubicBezTo>
                  <a:pt x="1270000" y="4672330"/>
                  <a:pt x="1464310" y="4204970"/>
                  <a:pt x="1563370" y="3785870"/>
                </a:cubicBezTo>
                <a:lnTo>
                  <a:pt x="1564640" y="3780790"/>
                </a:lnTo>
                <a:lnTo>
                  <a:pt x="1560830" y="3778250"/>
                </a:lnTo>
                <a:cubicBezTo>
                  <a:pt x="1193800" y="3552190"/>
                  <a:pt x="725170" y="3359150"/>
                  <a:pt x="0" y="3131820"/>
                </a:cubicBezTo>
                <a:cubicBezTo>
                  <a:pt x="726440" y="2904490"/>
                  <a:pt x="1193800" y="2711450"/>
                  <a:pt x="1560830" y="2485390"/>
                </a:cubicBezTo>
                <a:lnTo>
                  <a:pt x="1564640" y="2482850"/>
                </a:lnTo>
                <a:lnTo>
                  <a:pt x="1563370" y="2477770"/>
                </a:lnTo>
                <a:cubicBezTo>
                  <a:pt x="1463040" y="2058670"/>
                  <a:pt x="1270000" y="1591310"/>
                  <a:pt x="916940" y="916940"/>
                </a:cubicBezTo>
                <a:cubicBezTo>
                  <a:pt x="1591310" y="1270000"/>
                  <a:pt x="2058670" y="1464310"/>
                  <a:pt x="2477770" y="1563370"/>
                </a:cubicBezTo>
                <a:lnTo>
                  <a:pt x="2482850" y="1564640"/>
                </a:lnTo>
                <a:lnTo>
                  <a:pt x="2485390" y="1560830"/>
                </a:lnTo>
                <a:cubicBezTo>
                  <a:pt x="2711450" y="1193800"/>
                  <a:pt x="2904490" y="725170"/>
                  <a:pt x="3131820" y="0"/>
                </a:cubicBezTo>
                <a:cubicBezTo>
                  <a:pt x="3359150" y="726440"/>
                  <a:pt x="3552190" y="1193800"/>
                  <a:pt x="3778250" y="1560830"/>
                </a:cubicBezTo>
                <a:lnTo>
                  <a:pt x="3780790" y="1564640"/>
                </a:lnTo>
                <a:lnTo>
                  <a:pt x="3785870" y="1563370"/>
                </a:lnTo>
                <a:cubicBezTo>
                  <a:pt x="4204970" y="1463040"/>
                  <a:pt x="4672330" y="1270000"/>
                  <a:pt x="5346700" y="916940"/>
                </a:cubicBezTo>
                <a:cubicBezTo>
                  <a:pt x="4993640" y="1591310"/>
                  <a:pt x="4800600" y="2058670"/>
                  <a:pt x="4700270" y="2477770"/>
                </a:cubicBezTo>
                <a:lnTo>
                  <a:pt x="4699000" y="2482850"/>
                </a:lnTo>
                <a:lnTo>
                  <a:pt x="4702810" y="2485390"/>
                </a:lnTo>
                <a:cubicBezTo>
                  <a:pt x="5069840" y="2711450"/>
                  <a:pt x="5538470" y="2904490"/>
                  <a:pt x="6263640" y="3131820"/>
                </a:cubicBezTo>
                <a:cubicBezTo>
                  <a:pt x="5537199" y="3359150"/>
                  <a:pt x="5069840" y="3552190"/>
                  <a:pt x="4702810" y="3778250"/>
                </a:cubicBezTo>
                <a:lnTo>
                  <a:pt x="4699000" y="3780790"/>
                </a:lnTo>
                <a:lnTo>
                  <a:pt x="4700270" y="3785870"/>
                </a:ln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g10b53b488f6_7_0"/>
          <p:cNvGrpSpPr/>
          <p:nvPr/>
        </p:nvGrpSpPr>
        <p:grpSpPr>
          <a:xfrm>
            <a:off x="1306896" y="1643759"/>
            <a:ext cx="11066617" cy="1173004"/>
            <a:chOff x="0" y="0"/>
            <a:chExt cx="12452590" cy="1319910"/>
          </a:xfrm>
        </p:grpSpPr>
        <p:sp>
          <p:nvSpPr>
            <p:cNvPr id="102" name="Google Shape;102;g10b53b488f6_7_0"/>
            <p:cNvSpPr/>
            <p:nvPr/>
          </p:nvSpPr>
          <p:spPr>
            <a:xfrm>
              <a:off x="31750" y="31750"/>
              <a:ext cx="12389090" cy="1256410"/>
            </a:xfrm>
            <a:custGeom>
              <a:rect b="b" l="l" r="r" t="t"/>
              <a:pathLst>
                <a:path extrusionOk="0" h="1256410" w="12389090">
                  <a:moveTo>
                    <a:pt x="12296380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295110" y="0"/>
                  </a:lnTo>
                  <a:cubicBezTo>
                    <a:pt x="12345910" y="0"/>
                    <a:pt x="12387821" y="41910"/>
                    <a:pt x="12387821" y="92710"/>
                  </a:cubicBezTo>
                  <a:lnTo>
                    <a:pt x="12387821" y="1162430"/>
                  </a:lnTo>
                  <a:cubicBezTo>
                    <a:pt x="12389090" y="1214500"/>
                    <a:pt x="12347180" y="1256410"/>
                    <a:pt x="12296380" y="12564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10b53b488f6_7_0"/>
            <p:cNvSpPr/>
            <p:nvPr/>
          </p:nvSpPr>
          <p:spPr>
            <a:xfrm>
              <a:off x="0" y="0"/>
              <a:ext cx="12452590" cy="1319910"/>
            </a:xfrm>
            <a:custGeom>
              <a:rect b="b" l="l" r="r" t="t"/>
              <a:pathLst>
                <a:path extrusionOk="0" h="1319910" w="12452590">
                  <a:moveTo>
                    <a:pt x="12328130" y="59690"/>
                  </a:moveTo>
                  <a:cubicBezTo>
                    <a:pt x="12363690" y="59690"/>
                    <a:pt x="12392900" y="88900"/>
                    <a:pt x="12392900" y="124460"/>
                  </a:cubicBezTo>
                  <a:lnTo>
                    <a:pt x="12392900" y="1195450"/>
                  </a:lnTo>
                  <a:cubicBezTo>
                    <a:pt x="12392900" y="1231010"/>
                    <a:pt x="12363690" y="1260220"/>
                    <a:pt x="12328130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328130" y="59690"/>
                  </a:lnTo>
                  <a:moveTo>
                    <a:pt x="123281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2328130" y="1319910"/>
                  </a:lnTo>
                  <a:cubicBezTo>
                    <a:pt x="12396710" y="1319910"/>
                    <a:pt x="12452590" y="1264030"/>
                    <a:pt x="12452590" y="1195450"/>
                  </a:cubicBezTo>
                  <a:lnTo>
                    <a:pt x="12452590" y="124460"/>
                  </a:lnTo>
                  <a:cubicBezTo>
                    <a:pt x="12452590" y="55880"/>
                    <a:pt x="12396710" y="0"/>
                    <a:pt x="12328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g10b53b488f6_7_0"/>
          <p:cNvSpPr/>
          <p:nvPr/>
        </p:nvSpPr>
        <p:spPr>
          <a:xfrm>
            <a:off x="13498673" y="6930450"/>
            <a:ext cx="4298732" cy="42703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028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 </a:t>
            </a:r>
            <a:r>
              <a:rPr b="0" i="0" lang="en-US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Pallavi Atkarne</a:t>
            </a:r>
            <a:endParaRPr b="0" i="0" sz="2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Iwona Izdebska </a:t>
            </a:r>
            <a:endParaRPr b="0" i="0" sz="2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Diana Mutheu</a:t>
            </a:r>
            <a:endParaRPr b="0" i="0" sz="2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Cherry O’Connell</a:t>
            </a:r>
            <a:endParaRPr b="0" i="0" sz="2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Lina Ziaka</a:t>
            </a:r>
            <a:endParaRPr b="0" i="0" sz="2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05" name="Google Shape;105;g10b53b488f6_7_0"/>
          <p:cNvSpPr txBox="1"/>
          <p:nvPr/>
        </p:nvSpPr>
        <p:spPr>
          <a:xfrm>
            <a:off x="2117730" y="4295329"/>
            <a:ext cx="14052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Arial"/>
              <a:buNone/>
            </a:pPr>
            <a:r>
              <a:rPr b="1" i="0" lang="en-US" sz="14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Street Crime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0b53b488f6_7_0"/>
          <p:cNvSpPr txBox="1"/>
          <p:nvPr/>
        </p:nvSpPr>
        <p:spPr>
          <a:xfrm>
            <a:off x="2117725" y="6403850"/>
            <a:ext cx="13081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Before &amp; During the Covid-19 Pandemic</a:t>
            </a:r>
            <a:endParaRPr b="0" i="0" sz="8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07" name="Google Shape;107;g10b53b488f6_7_0"/>
          <p:cNvSpPr txBox="1"/>
          <p:nvPr/>
        </p:nvSpPr>
        <p:spPr>
          <a:xfrm>
            <a:off x="1836730" y="1883903"/>
            <a:ext cx="776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London, 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0b53b488f6_7_0"/>
          <p:cNvSpPr txBox="1"/>
          <p:nvPr/>
        </p:nvSpPr>
        <p:spPr>
          <a:xfrm>
            <a:off x="13345706" y="1921115"/>
            <a:ext cx="20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98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g10a62cc6cbb_0_69"/>
          <p:cNvGrpSpPr/>
          <p:nvPr/>
        </p:nvGrpSpPr>
        <p:grpSpPr>
          <a:xfrm>
            <a:off x="1722438" y="7449943"/>
            <a:ext cx="14843108" cy="2418238"/>
            <a:chOff x="0" y="0"/>
            <a:chExt cx="19790811" cy="3224318"/>
          </a:xfrm>
        </p:grpSpPr>
        <p:grpSp>
          <p:nvGrpSpPr>
            <p:cNvPr id="273" name="Google Shape;273;g10a62cc6cbb_0_69"/>
            <p:cNvGrpSpPr/>
            <p:nvPr/>
          </p:nvGrpSpPr>
          <p:grpSpPr>
            <a:xfrm>
              <a:off x="330008" y="389197"/>
              <a:ext cx="19460803" cy="2835121"/>
              <a:chOff x="0" y="0"/>
              <a:chExt cx="28468114" cy="4147339"/>
            </a:xfrm>
          </p:grpSpPr>
          <p:sp>
            <p:nvSpPr>
              <p:cNvPr id="274" name="Google Shape;274;g10a62cc6cbb_0_69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g10a62cc6cbb_0_69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g10a62cc6cbb_0_69"/>
            <p:cNvGrpSpPr/>
            <p:nvPr/>
          </p:nvGrpSpPr>
          <p:grpSpPr>
            <a:xfrm>
              <a:off x="0" y="0"/>
              <a:ext cx="19460803" cy="2835121"/>
              <a:chOff x="0" y="0"/>
              <a:chExt cx="28468114" cy="4147339"/>
            </a:xfrm>
          </p:grpSpPr>
          <p:sp>
            <p:nvSpPr>
              <p:cNvPr id="277" name="Google Shape;277;g10a62cc6cbb_0_69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g10a62cc6cbb_0_69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79" name="Google Shape;279;g10a62cc6cbb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376" y="7658760"/>
            <a:ext cx="1026806" cy="102680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0a62cc6cbb_0_69"/>
          <p:cNvSpPr txBox="1"/>
          <p:nvPr/>
        </p:nvSpPr>
        <p:spPr>
          <a:xfrm>
            <a:off x="3752850" y="7977563"/>
            <a:ext cx="1197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Space Mono"/>
                <a:ea typeface="Space Mono"/>
                <a:cs typeface="Space Mono"/>
                <a:sym typeface="Space Mono"/>
              </a:rPr>
              <a:t>Street Crimes Reported in Leeds, Liverpool, Sheffield, Bradford and Bristol Before and During Covid-19 Pandemic</a:t>
            </a:r>
            <a:endParaRPr b="1" sz="1700"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281" name="Google Shape;281;g10a62cc6cbb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25" y="1244175"/>
            <a:ext cx="8975326" cy="5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0a62cc6cbb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4749" y="1244187"/>
            <a:ext cx="8567348" cy="52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98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550" y="1795775"/>
            <a:ext cx="14045973" cy="686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7"/>
          <p:cNvGrpSpPr/>
          <p:nvPr/>
        </p:nvGrpSpPr>
        <p:grpSpPr>
          <a:xfrm>
            <a:off x="4465463" y="341500"/>
            <a:ext cx="8992148" cy="898362"/>
            <a:chOff x="0" y="0"/>
            <a:chExt cx="15624931" cy="1877848"/>
          </a:xfrm>
        </p:grpSpPr>
        <p:grpSp>
          <p:nvGrpSpPr>
            <p:cNvPr id="289" name="Google Shape;289;p7"/>
            <p:cNvGrpSpPr/>
            <p:nvPr/>
          </p:nvGrpSpPr>
          <p:grpSpPr>
            <a:xfrm>
              <a:off x="0" y="0"/>
              <a:ext cx="15624931" cy="1877848"/>
              <a:chOff x="0" y="0"/>
              <a:chExt cx="12813622" cy="1539977"/>
            </a:xfrm>
          </p:grpSpPr>
          <p:sp>
            <p:nvSpPr>
              <p:cNvPr id="290" name="Google Shape;290;p7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rect b="b" l="l" r="r" t="t"/>
                <a:pathLst>
                  <a:path extrusionOk="0" h="1476476" w="12750122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7"/>
                      <a:pt x="12708212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rect b="b" l="l" r="r" t="t"/>
                <a:pathLst>
                  <a:path extrusionOk="0" h="1539977" w="12813622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7"/>
                      <a:pt x="12689161" y="1480287"/>
                    </a:cubicBezTo>
                    <a:lnTo>
                      <a:pt x="124460" y="1480287"/>
                    </a:lnTo>
                    <a:cubicBezTo>
                      <a:pt x="88900" y="1480287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2" name="Google Shape;292;p7"/>
            <p:cNvSpPr txBox="1"/>
            <p:nvPr/>
          </p:nvSpPr>
          <p:spPr>
            <a:xfrm>
              <a:off x="657650" y="258988"/>
              <a:ext cx="14143500" cy="10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Crime outcomes for other cities</a:t>
              </a:r>
              <a:endParaRPr sz="24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b505ce16c_0_95"/>
          <p:cNvSpPr/>
          <p:nvPr/>
        </p:nvSpPr>
        <p:spPr>
          <a:xfrm>
            <a:off x="-872766" y="702147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66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98" name="Google Shape;298;g10b505ce16c_0_95"/>
          <p:cNvGrpSpPr/>
          <p:nvPr/>
        </p:nvGrpSpPr>
        <p:grpSpPr>
          <a:xfrm>
            <a:off x="832346" y="2383561"/>
            <a:ext cx="7064919" cy="5304790"/>
            <a:chOff x="0" y="0"/>
            <a:chExt cx="8456930" cy="6350000"/>
          </a:xfrm>
        </p:grpSpPr>
        <p:sp>
          <p:nvSpPr>
            <p:cNvPr id="299" name="Google Shape;299;g10b505ce16c_0_95"/>
            <p:cNvSpPr/>
            <p:nvPr/>
          </p:nvSpPr>
          <p:spPr>
            <a:xfrm>
              <a:off x="0" y="0"/>
              <a:ext cx="8456930" cy="6350000"/>
            </a:xfrm>
            <a:custGeom>
              <a:rect b="b" l="l" r="r" t="t"/>
              <a:pathLst>
                <a:path extrusionOk="0"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g10b505ce16c_0_95"/>
            <p:cNvSpPr/>
            <p:nvPr/>
          </p:nvSpPr>
          <p:spPr>
            <a:xfrm>
              <a:off x="828040" y="265430"/>
              <a:ext cx="175260" cy="196850"/>
            </a:xfrm>
            <a:custGeom>
              <a:rect b="b" l="l" r="r" t="t"/>
              <a:pathLst>
                <a:path extrusionOk="0"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g10b505ce16c_0_95"/>
            <p:cNvSpPr/>
            <p:nvPr/>
          </p:nvSpPr>
          <p:spPr>
            <a:xfrm>
              <a:off x="786130" y="224790"/>
              <a:ext cx="175260" cy="196850"/>
            </a:xfrm>
            <a:custGeom>
              <a:rect b="b" l="l" r="r" t="t"/>
              <a:pathLst>
                <a:path extrusionOk="0"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302" name="Google Shape;302;g10b505ce16c_0_95"/>
            <p:cNvSpPr/>
            <p:nvPr/>
          </p:nvSpPr>
          <p:spPr>
            <a:xfrm>
              <a:off x="683260" y="5888990"/>
              <a:ext cx="2155190" cy="287020"/>
            </a:xfrm>
            <a:custGeom>
              <a:rect b="b" l="l" r="r" t="t"/>
              <a:pathLst>
                <a:path extrusionOk="0"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g10b505ce16c_0_95"/>
            <p:cNvSpPr/>
            <p:nvPr/>
          </p:nvSpPr>
          <p:spPr>
            <a:xfrm>
              <a:off x="31750" y="31750"/>
              <a:ext cx="8392160" cy="590550"/>
            </a:xfrm>
            <a:custGeom>
              <a:rect b="b" l="l" r="r" t="t"/>
              <a:pathLst>
                <a:path extrusionOk="0"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g10b505ce16c_0_95"/>
            <p:cNvSpPr/>
            <p:nvPr/>
          </p:nvSpPr>
          <p:spPr>
            <a:xfrm>
              <a:off x="31750" y="652780"/>
              <a:ext cx="8393430" cy="5059680"/>
            </a:xfrm>
            <a:custGeom>
              <a:rect b="b" l="l" r="r" t="t"/>
              <a:pathLst>
                <a:path extrusionOk="0"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5" name="Google Shape;305;g10b505ce16c_0_95"/>
            <p:cNvSpPr/>
            <p:nvPr/>
          </p:nvSpPr>
          <p:spPr>
            <a:xfrm>
              <a:off x="31750" y="5744210"/>
              <a:ext cx="8393430" cy="574040"/>
            </a:xfrm>
            <a:custGeom>
              <a:rect b="b" l="l" r="r" t="t"/>
              <a:pathLst>
                <a:path extrusionOk="0"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g10b505ce16c_0_95"/>
          <p:cNvSpPr txBox="1"/>
          <p:nvPr/>
        </p:nvSpPr>
        <p:spPr>
          <a:xfrm>
            <a:off x="3463295" y="8831870"/>
            <a:ext cx="119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307" name="Google Shape;307;g10b505ce16c_0_95"/>
          <p:cNvGrpSpPr/>
          <p:nvPr/>
        </p:nvGrpSpPr>
        <p:grpSpPr>
          <a:xfrm>
            <a:off x="2668941" y="253727"/>
            <a:ext cx="11718698" cy="1408386"/>
            <a:chOff x="0" y="0"/>
            <a:chExt cx="15624931" cy="1877848"/>
          </a:xfrm>
        </p:grpSpPr>
        <p:grpSp>
          <p:nvGrpSpPr>
            <p:cNvPr id="308" name="Google Shape;308;g10b505ce16c_0_95"/>
            <p:cNvGrpSpPr/>
            <p:nvPr/>
          </p:nvGrpSpPr>
          <p:grpSpPr>
            <a:xfrm>
              <a:off x="0" y="0"/>
              <a:ext cx="15624931" cy="1877848"/>
              <a:chOff x="0" y="0"/>
              <a:chExt cx="12813622" cy="1539977"/>
            </a:xfrm>
          </p:grpSpPr>
          <p:sp>
            <p:nvSpPr>
              <p:cNvPr id="309" name="Google Shape;309;g10b505ce16c_0_95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rect b="b" l="l" r="r" t="t"/>
                <a:pathLst>
                  <a:path extrusionOk="0" h="1476476" w="12750122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7"/>
                      <a:pt x="12708212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  <p:sp>
            <p:nvSpPr>
              <p:cNvPr id="310" name="Google Shape;310;g10b505ce16c_0_95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rect b="b" l="l" r="r" t="t"/>
                <a:pathLst>
                  <a:path extrusionOk="0" h="1539977" w="12813622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7"/>
                      <a:pt x="12689161" y="1480287"/>
                    </a:cubicBezTo>
                    <a:lnTo>
                      <a:pt x="124460" y="1480287"/>
                    </a:lnTo>
                    <a:cubicBezTo>
                      <a:pt x="88900" y="1480287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</p:grpSp>
        <p:sp>
          <p:nvSpPr>
            <p:cNvPr id="311" name="Google Shape;311;g10b505ce16c_0_95"/>
            <p:cNvSpPr txBox="1"/>
            <p:nvPr/>
          </p:nvSpPr>
          <p:spPr>
            <a:xfrm>
              <a:off x="598802" y="509840"/>
              <a:ext cx="12279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3600">
                  <a:latin typeface="Space Mono"/>
                  <a:ea typeface="Space Mono"/>
                  <a:cs typeface="Space Mono"/>
                  <a:sym typeface="Space Mono"/>
                </a:rPr>
                <a:t>Correlation analysis for London</a:t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pic>
        <p:nvPicPr>
          <p:cNvPr id="312" name="Google Shape;312;g10b505ce16c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774135" y="566230"/>
            <a:ext cx="783408" cy="783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g10b505ce16c_0_95"/>
          <p:cNvGrpSpPr/>
          <p:nvPr/>
        </p:nvGrpSpPr>
        <p:grpSpPr>
          <a:xfrm>
            <a:off x="2769752" y="4897940"/>
            <a:ext cx="4024575" cy="1144688"/>
            <a:chOff x="0" y="-9525"/>
            <a:chExt cx="5366100" cy="1526251"/>
          </a:xfrm>
        </p:grpSpPr>
        <p:sp>
          <p:nvSpPr>
            <p:cNvPr id="314" name="Google Shape;314;g10b505ce16c_0_95"/>
            <p:cNvSpPr txBox="1"/>
            <p:nvPr/>
          </p:nvSpPr>
          <p:spPr>
            <a:xfrm>
              <a:off x="0" y="-9525"/>
              <a:ext cx="53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315" name="Google Shape;315;g10b505ce16c_0_95"/>
            <p:cNvSpPr txBox="1"/>
            <p:nvPr/>
          </p:nvSpPr>
          <p:spPr>
            <a:xfrm>
              <a:off x="0" y="1229326"/>
              <a:ext cx="53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grpSp>
        <p:nvGrpSpPr>
          <p:cNvPr id="316" name="Google Shape;316;g10b505ce16c_0_95"/>
          <p:cNvGrpSpPr/>
          <p:nvPr/>
        </p:nvGrpSpPr>
        <p:grpSpPr>
          <a:xfrm>
            <a:off x="11321939" y="4897146"/>
            <a:ext cx="4024575" cy="1481329"/>
            <a:chOff x="0" y="-9525"/>
            <a:chExt cx="5366100" cy="1975105"/>
          </a:xfrm>
        </p:grpSpPr>
        <p:sp>
          <p:nvSpPr>
            <p:cNvPr id="317" name="Google Shape;317;g10b505ce16c_0_95"/>
            <p:cNvSpPr txBox="1"/>
            <p:nvPr/>
          </p:nvSpPr>
          <p:spPr>
            <a:xfrm>
              <a:off x="0" y="-9525"/>
              <a:ext cx="53661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5600" u="none" cap="none" strike="noStrike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Name</a:t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318" name="Google Shape;318;g10b505ce16c_0_95"/>
            <p:cNvSpPr txBox="1"/>
            <p:nvPr/>
          </p:nvSpPr>
          <p:spPr>
            <a:xfrm>
              <a:off x="0" y="1226680"/>
              <a:ext cx="536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600" u="none" cap="none" strike="noStrike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Point 2</a:t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sp>
        <p:nvSpPr>
          <p:cNvPr id="319" name="Google Shape;319;g10b505ce16c_0_95"/>
          <p:cNvSpPr txBox="1"/>
          <p:nvPr/>
        </p:nvSpPr>
        <p:spPr>
          <a:xfrm>
            <a:off x="8826897" y="5055896"/>
            <a:ext cx="63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g10b505ce16c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275" y="2228625"/>
            <a:ext cx="10242751" cy="6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0b505ce16c_0_95"/>
          <p:cNvSpPr txBox="1"/>
          <p:nvPr/>
        </p:nvSpPr>
        <p:spPr>
          <a:xfrm>
            <a:off x="1501613" y="3429000"/>
            <a:ext cx="5726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Correlation between theft, burglary, robbery, shoplifting and stringency of Covid-19 measures ranged between -0.81 and - 0.9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Correlation between drug misuse and stringency was 0.52 meaning that drug use increased.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10"/>
          <p:cNvGrpSpPr/>
          <p:nvPr/>
        </p:nvGrpSpPr>
        <p:grpSpPr>
          <a:xfrm>
            <a:off x="526556" y="2411117"/>
            <a:ext cx="3057869" cy="1904260"/>
            <a:chOff x="0" y="0"/>
            <a:chExt cx="18104610" cy="11274481"/>
          </a:xfrm>
        </p:grpSpPr>
        <p:sp>
          <p:nvSpPr>
            <p:cNvPr id="327" name="Google Shape;327;p10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D1FF"/>
            </a:solidFill>
            <a:ln>
              <a:noFill/>
            </a:ln>
          </p:spPr>
        </p:sp>
        <p:sp>
          <p:nvSpPr>
            <p:cNvPr id="328" name="Google Shape;328;p10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EFD1FF"/>
            </a:solidFill>
            <a:ln>
              <a:noFill/>
            </a:ln>
          </p:spPr>
        </p:sp>
      </p:grpSp>
      <p:grpSp>
        <p:nvGrpSpPr>
          <p:cNvPr id="329" name="Google Shape;329;p10"/>
          <p:cNvGrpSpPr/>
          <p:nvPr/>
        </p:nvGrpSpPr>
        <p:grpSpPr>
          <a:xfrm>
            <a:off x="4089569" y="2407068"/>
            <a:ext cx="3057869" cy="1904260"/>
            <a:chOff x="0" y="0"/>
            <a:chExt cx="18104610" cy="11274481"/>
          </a:xfrm>
        </p:grpSpPr>
        <p:sp>
          <p:nvSpPr>
            <p:cNvPr id="330" name="Google Shape;330;p10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3F0"/>
            </a:solidFill>
            <a:ln>
              <a:noFill/>
            </a:ln>
          </p:spPr>
        </p:sp>
        <p:sp>
          <p:nvSpPr>
            <p:cNvPr id="331" name="Google Shape;331;p10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D3A3F0"/>
            </a:solidFill>
            <a:ln>
              <a:noFill/>
            </a:ln>
          </p:spPr>
        </p:sp>
      </p:grpSp>
      <p:grpSp>
        <p:nvGrpSpPr>
          <p:cNvPr id="332" name="Google Shape;332;p10"/>
          <p:cNvGrpSpPr/>
          <p:nvPr/>
        </p:nvGrpSpPr>
        <p:grpSpPr>
          <a:xfrm>
            <a:off x="7508429" y="2438698"/>
            <a:ext cx="3057869" cy="1904260"/>
            <a:chOff x="0" y="0"/>
            <a:chExt cx="18104610" cy="11274481"/>
          </a:xfrm>
        </p:grpSpPr>
        <p:sp>
          <p:nvSpPr>
            <p:cNvPr id="333" name="Google Shape;333;p10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6FE0"/>
            </a:solidFill>
            <a:ln>
              <a:noFill/>
            </a:ln>
          </p:spPr>
        </p:sp>
        <p:sp>
          <p:nvSpPr>
            <p:cNvPr id="334" name="Google Shape;334;p10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76FE0"/>
            </a:solidFill>
            <a:ln>
              <a:noFill/>
            </a:ln>
          </p:spPr>
        </p:sp>
      </p:grpSp>
      <p:grpSp>
        <p:nvGrpSpPr>
          <p:cNvPr id="335" name="Google Shape;335;p10"/>
          <p:cNvGrpSpPr/>
          <p:nvPr/>
        </p:nvGrpSpPr>
        <p:grpSpPr>
          <a:xfrm>
            <a:off x="14950626" y="2438695"/>
            <a:ext cx="3057869" cy="1904260"/>
            <a:chOff x="0" y="0"/>
            <a:chExt cx="18104610" cy="11274481"/>
          </a:xfrm>
        </p:grpSpPr>
        <p:sp>
          <p:nvSpPr>
            <p:cNvPr id="336" name="Google Shape;336;p10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35FF"/>
            </a:solidFill>
            <a:ln>
              <a:noFill/>
            </a:ln>
          </p:spPr>
        </p:sp>
        <p:sp>
          <p:nvSpPr>
            <p:cNvPr id="337" name="Google Shape;337;p10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D35FF"/>
            </a:solidFill>
            <a:ln>
              <a:noFill/>
            </a:ln>
          </p:spPr>
        </p:sp>
      </p:grpSp>
      <p:grpSp>
        <p:nvGrpSpPr>
          <p:cNvPr id="338" name="Google Shape;338;p10"/>
          <p:cNvGrpSpPr/>
          <p:nvPr/>
        </p:nvGrpSpPr>
        <p:grpSpPr>
          <a:xfrm>
            <a:off x="526550" y="4288898"/>
            <a:ext cx="3057869" cy="5255307"/>
            <a:chOff x="0" y="0"/>
            <a:chExt cx="18104610" cy="12061757"/>
          </a:xfrm>
        </p:grpSpPr>
        <p:sp>
          <p:nvSpPr>
            <p:cNvPr id="339" name="Google Shape;339;p10"/>
            <p:cNvSpPr/>
            <p:nvPr/>
          </p:nvSpPr>
          <p:spPr>
            <a:xfrm>
              <a:off x="72390" y="72390"/>
              <a:ext cx="17959830" cy="11916977"/>
            </a:xfrm>
            <a:custGeom>
              <a:rect b="b" l="l" r="r" t="t"/>
              <a:pathLst>
                <a:path extrusionOk="0" h="11916977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916977"/>
                  </a:lnTo>
                  <a:lnTo>
                    <a:pt x="0" y="11916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340" name="Google Shape;340;p10"/>
            <p:cNvSpPr/>
            <p:nvPr/>
          </p:nvSpPr>
          <p:spPr>
            <a:xfrm>
              <a:off x="0" y="0"/>
              <a:ext cx="18104610" cy="12061757"/>
            </a:xfrm>
            <a:custGeom>
              <a:rect b="b" l="l" r="r" t="t"/>
              <a:pathLst>
                <a:path extrusionOk="0" h="12061757" w="18104610">
                  <a:moveTo>
                    <a:pt x="17959829" y="11916976"/>
                  </a:moveTo>
                  <a:lnTo>
                    <a:pt x="18104610" y="11916976"/>
                  </a:lnTo>
                  <a:lnTo>
                    <a:pt x="18104610" y="12061757"/>
                  </a:lnTo>
                  <a:lnTo>
                    <a:pt x="17959829" y="12061757"/>
                  </a:lnTo>
                  <a:lnTo>
                    <a:pt x="17959829" y="119169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916976"/>
                  </a:lnTo>
                  <a:lnTo>
                    <a:pt x="0" y="11916976"/>
                  </a:lnTo>
                  <a:lnTo>
                    <a:pt x="0" y="144780"/>
                  </a:lnTo>
                  <a:close/>
                  <a:moveTo>
                    <a:pt x="0" y="11916976"/>
                  </a:moveTo>
                  <a:lnTo>
                    <a:pt x="144780" y="11916976"/>
                  </a:lnTo>
                  <a:lnTo>
                    <a:pt x="144780" y="12061757"/>
                  </a:lnTo>
                  <a:lnTo>
                    <a:pt x="0" y="12061757"/>
                  </a:lnTo>
                  <a:lnTo>
                    <a:pt x="0" y="11916976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916976"/>
                  </a:lnTo>
                  <a:lnTo>
                    <a:pt x="17959829" y="11916976"/>
                  </a:lnTo>
                  <a:lnTo>
                    <a:pt x="17959829" y="144780"/>
                  </a:lnTo>
                  <a:close/>
                  <a:moveTo>
                    <a:pt x="144780" y="11916976"/>
                  </a:moveTo>
                  <a:lnTo>
                    <a:pt x="17959829" y="11916976"/>
                  </a:lnTo>
                  <a:lnTo>
                    <a:pt x="17959829" y="12061757"/>
                  </a:lnTo>
                  <a:lnTo>
                    <a:pt x="144780" y="12061757"/>
                  </a:lnTo>
                  <a:lnTo>
                    <a:pt x="144780" y="11916976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341" name="Google Shape;341;p10"/>
          <p:cNvGrpSpPr/>
          <p:nvPr/>
        </p:nvGrpSpPr>
        <p:grpSpPr>
          <a:xfrm>
            <a:off x="4089571" y="4283101"/>
            <a:ext cx="3057869" cy="5250143"/>
            <a:chOff x="0" y="0"/>
            <a:chExt cx="18104610" cy="17073637"/>
          </a:xfrm>
        </p:grpSpPr>
        <p:sp>
          <p:nvSpPr>
            <p:cNvPr id="342" name="Google Shape;342;p10"/>
            <p:cNvSpPr/>
            <p:nvPr/>
          </p:nvSpPr>
          <p:spPr>
            <a:xfrm>
              <a:off x="72390" y="72390"/>
              <a:ext cx="17959830" cy="16928858"/>
            </a:xfrm>
            <a:custGeom>
              <a:rect b="b" l="l" r="r" t="t"/>
              <a:pathLst>
                <a:path extrusionOk="0" h="16928858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6928858"/>
                  </a:lnTo>
                  <a:lnTo>
                    <a:pt x="0" y="16928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343" name="Google Shape;343;p10"/>
            <p:cNvSpPr/>
            <p:nvPr/>
          </p:nvSpPr>
          <p:spPr>
            <a:xfrm>
              <a:off x="0" y="0"/>
              <a:ext cx="18104610" cy="17073637"/>
            </a:xfrm>
            <a:custGeom>
              <a:rect b="b" l="l" r="r" t="t"/>
              <a:pathLst>
                <a:path extrusionOk="0" h="17073637" w="18104610">
                  <a:moveTo>
                    <a:pt x="17959829" y="16928858"/>
                  </a:moveTo>
                  <a:lnTo>
                    <a:pt x="18104610" y="16928858"/>
                  </a:lnTo>
                  <a:lnTo>
                    <a:pt x="18104610" y="17073637"/>
                  </a:lnTo>
                  <a:lnTo>
                    <a:pt x="17959829" y="17073637"/>
                  </a:lnTo>
                  <a:lnTo>
                    <a:pt x="17959829" y="169288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6928858"/>
                  </a:lnTo>
                  <a:lnTo>
                    <a:pt x="0" y="16928858"/>
                  </a:lnTo>
                  <a:lnTo>
                    <a:pt x="0" y="144780"/>
                  </a:lnTo>
                  <a:close/>
                  <a:moveTo>
                    <a:pt x="0" y="16928858"/>
                  </a:moveTo>
                  <a:lnTo>
                    <a:pt x="144780" y="16928858"/>
                  </a:lnTo>
                  <a:lnTo>
                    <a:pt x="144780" y="17073637"/>
                  </a:lnTo>
                  <a:lnTo>
                    <a:pt x="0" y="17073637"/>
                  </a:lnTo>
                  <a:lnTo>
                    <a:pt x="0" y="16928858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6928858"/>
                  </a:lnTo>
                  <a:lnTo>
                    <a:pt x="17959829" y="16928858"/>
                  </a:lnTo>
                  <a:lnTo>
                    <a:pt x="17959829" y="144780"/>
                  </a:lnTo>
                  <a:close/>
                  <a:moveTo>
                    <a:pt x="144780" y="16928858"/>
                  </a:moveTo>
                  <a:lnTo>
                    <a:pt x="17959829" y="16928858"/>
                  </a:lnTo>
                  <a:lnTo>
                    <a:pt x="17959829" y="17073637"/>
                  </a:lnTo>
                  <a:lnTo>
                    <a:pt x="144780" y="17073637"/>
                  </a:lnTo>
                  <a:lnTo>
                    <a:pt x="144780" y="16928858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344" name="Google Shape;344;p10"/>
          <p:cNvGrpSpPr/>
          <p:nvPr/>
        </p:nvGrpSpPr>
        <p:grpSpPr>
          <a:xfrm>
            <a:off x="7508425" y="4339150"/>
            <a:ext cx="3057869" cy="5195183"/>
            <a:chOff x="0" y="0"/>
            <a:chExt cx="18104610" cy="23700653"/>
          </a:xfrm>
        </p:grpSpPr>
        <p:sp>
          <p:nvSpPr>
            <p:cNvPr id="345" name="Google Shape;345;p10"/>
            <p:cNvSpPr/>
            <p:nvPr/>
          </p:nvSpPr>
          <p:spPr>
            <a:xfrm>
              <a:off x="72390" y="72390"/>
              <a:ext cx="17959830" cy="23555874"/>
            </a:xfrm>
            <a:custGeom>
              <a:rect b="b" l="l" r="r" t="t"/>
              <a:pathLst>
                <a:path extrusionOk="0" h="23555875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23555875"/>
                  </a:lnTo>
                  <a:lnTo>
                    <a:pt x="0" y="23555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346" name="Google Shape;346;p10"/>
            <p:cNvSpPr/>
            <p:nvPr/>
          </p:nvSpPr>
          <p:spPr>
            <a:xfrm>
              <a:off x="0" y="0"/>
              <a:ext cx="18104610" cy="23700653"/>
            </a:xfrm>
            <a:custGeom>
              <a:rect b="b" l="l" r="r" t="t"/>
              <a:pathLst>
                <a:path extrusionOk="0" h="23700654" w="18104610">
                  <a:moveTo>
                    <a:pt x="17959829" y="23555874"/>
                  </a:moveTo>
                  <a:lnTo>
                    <a:pt x="18104610" y="23555874"/>
                  </a:lnTo>
                  <a:lnTo>
                    <a:pt x="18104610" y="23700654"/>
                  </a:lnTo>
                  <a:lnTo>
                    <a:pt x="17959829" y="23700654"/>
                  </a:lnTo>
                  <a:lnTo>
                    <a:pt x="17959829" y="235558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555874"/>
                  </a:lnTo>
                  <a:lnTo>
                    <a:pt x="0" y="23555874"/>
                  </a:lnTo>
                  <a:lnTo>
                    <a:pt x="0" y="144780"/>
                  </a:lnTo>
                  <a:close/>
                  <a:moveTo>
                    <a:pt x="0" y="23555874"/>
                  </a:moveTo>
                  <a:lnTo>
                    <a:pt x="144780" y="23555874"/>
                  </a:lnTo>
                  <a:lnTo>
                    <a:pt x="144780" y="23700654"/>
                  </a:lnTo>
                  <a:lnTo>
                    <a:pt x="0" y="23700654"/>
                  </a:lnTo>
                  <a:lnTo>
                    <a:pt x="0" y="23555874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23555874"/>
                  </a:lnTo>
                  <a:lnTo>
                    <a:pt x="17959829" y="23555874"/>
                  </a:lnTo>
                  <a:lnTo>
                    <a:pt x="17959829" y="144780"/>
                  </a:lnTo>
                  <a:close/>
                  <a:moveTo>
                    <a:pt x="144780" y="23555874"/>
                  </a:moveTo>
                  <a:lnTo>
                    <a:pt x="17959829" y="23555874"/>
                  </a:lnTo>
                  <a:lnTo>
                    <a:pt x="17959829" y="23700654"/>
                  </a:lnTo>
                  <a:lnTo>
                    <a:pt x="144780" y="23700654"/>
                  </a:lnTo>
                  <a:lnTo>
                    <a:pt x="144780" y="23555874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347" name="Google Shape;347;p10"/>
          <p:cNvGrpSpPr/>
          <p:nvPr/>
        </p:nvGrpSpPr>
        <p:grpSpPr>
          <a:xfrm>
            <a:off x="14957938" y="4338638"/>
            <a:ext cx="3057869" cy="5196206"/>
            <a:chOff x="0" y="0"/>
            <a:chExt cx="18104610" cy="29061555"/>
          </a:xfrm>
        </p:grpSpPr>
        <p:sp>
          <p:nvSpPr>
            <p:cNvPr id="348" name="Google Shape;348;p10"/>
            <p:cNvSpPr/>
            <p:nvPr/>
          </p:nvSpPr>
          <p:spPr>
            <a:xfrm>
              <a:off x="72390" y="72390"/>
              <a:ext cx="17959830" cy="28916776"/>
            </a:xfrm>
            <a:custGeom>
              <a:rect b="b" l="l" r="r" t="t"/>
              <a:pathLst>
                <a:path extrusionOk="0" h="28916777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28916777"/>
                  </a:lnTo>
                  <a:lnTo>
                    <a:pt x="0" y="28916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349" name="Google Shape;349;p10"/>
            <p:cNvSpPr/>
            <p:nvPr/>
          </p:nvSpPr>
          <p:spPr>
            <a:xfrm>
              <a:off x="0" y="0"/>
              <a:ext cx="18104610" cy="29061555"/>
            </a:xfrm>
            <a:custGeom>
              <a:rect b="b" l="l" r="r" t="t"/>
              <a:pathLst>
                <a:path extrusionOk="0" h="29061556" w="18104610">
                  <a:moveTo>
                    <a:pt x="17959829" y="28916778"/>
                  </a:moveTo>
                  <a:lnTo>
                    <a:pt x="18104610" y="28916778"/>
                  </a:lnTo>
                  <a:lnTo>
                    <a:pt x="18104610" y="29061556"/>
                  </a:lnTo>
                  <a:lnTo>
                    <a:pt x="17959829" y="29061556"/>
                  </a:lnTo>
                  <a:lnTo>
                    <a:pt x="17959829" y="2891677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916778"/>
                  </a:lnTo>
                  <a:lnTo>
                    <a:pt x="0" y="28916778"/>
                  </a:lnTo>
                  <a:lnTo>
                    <a:pt x="0" y="144780"/>
                  </a:lnTo>
                  <a:close/>
                  <a:moveTo>
                    <a:pt x="0" y="28916778"/>
                  </a:moveTo>
                  <a:lnTo>
                    <a:pt x="144780" y="28916778"/>
                  </a:lnTo>
                  <a:lnTo>
                    <a:pt x="144780" y="29061556"/>
                  </a:lnTo>
                  <a:lnTo>
                    <a:pt x="0" y="29061556"/>
                  </a:lnTo>
                  <a:lnTo>
                    <a:pt x="0" y="28916778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28916778"/>
                  </a:lnTo>
                  <a:lnTo>
                    <a:pt x="17959829" y="28916778"/>
                  </a:lnTo>
                  <a:lnTo>
                    <a:pt x="17959829" y="144780"/>
                  </a:lnTo>
                  <a:close/>
                  <a:moveTo>
                    <a:pt x="144780" y="28916778"/>
                  </a:moveTo>
                  <a:lnTo>
                    <a:pt x="17959829" y="28916778"/>
                  </a:lnTo>
                  <a:lnTo>
                    <a:pt x="17959829" y="29061556"/>
                  </a:lnTo>
                  <a:lnTo>
                    <a:pt x="144780" y="29061556"/>
                  </a:lnTo>
                  <a:lnTo>
                    <a:pt x="144780" y="28916778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sp>
        <p:nvSpPr>
          <p:cNvPr id="350" name="Google Shape;350;p10"/>
          <p:cNvSpPr txBox="1"/>
          <p:nvPr/>
        </p:nvSpPr>
        <p:spPr>
          <a:xfrm>
            <a:off x="763527" y="3274228"/>
            <a:ext cx="2583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Multiple Regression</a:t>
            </a:r>
            <a:endParaRPr/>
          </a:p>
        </p:txBody>
      </p:sp>
      <p:sp>
        <p:nvSpPr>
          <p:cNvPr id="351" name="Google Shape;351;p10"/>
          <p:cNvSpPr txBox="1"/>
          <p:nvPr/>
        </p:nvSpPr>
        <p:spPr>
          <a:xfrm>
            <a:off x="1746503" y="2734162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  <a:endParaRPr/>
          </a:p>
        </p:txBody>
      </p:sp>
      <p:sp>
        <p:nvSpPr>
          <p:cNvPr id="352" name="Google Shape;352;p10"/>
          <p:cNvSpPr txBox="1"/>
          <p:nvPr/>
        </p:nvSpPr>
        <p:spPr>
          <a:xfrm>
            <a:off x="5217546" y="2779282"/>
            <a:ext cx="80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  <a:endParaRPr/>
          </a:p>
        </p:txBody>
      </p:sp>
      <p:sp>
        <p:nvSpPr>
          <p:cNvPr id="353" name="Google Shape;353;p10"/>
          <p:cNvSpPr txBox="1"/>
          <p:nvPr/>
        </p:nvSpPr>
        <p:spPr>
          <a:xfrm>
            <a:off x="8728638" y="2763539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3</a:t>
            </a:r>
            <a:endParaRPr/>
          </a:p>
        </p:txBody>
      </p:sp>
      <p:sp>
        <p:nvSpPr>
          <p:cNvPr id="354" name="Google Shape;354;p10"/>
          <p:cNvSpPr txBox="1"/>
          <p:nvPr/>
        </p:nvSpPr>
        <p:spPr>
          <a:xfrm>
            <a:off x="16177880" y="2662899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4</a:t>
            </a:r>
            <a:endParaRPr/>
          </a:p>
        </p:txBody>
      </p:sp>
      <p:sp>
        <p:nvSpPr>
          <p:cNvPr id="355" name="Google Shape;355;p10"/>
          <p:cNvSpPr txBox="1"/>
          <p:nvPr/>
        </p:nvSpPr>
        <p:spPr>
          <a:xfrm>
            <a:off x="4346496" y="3209814"/>
            <a:ext cx="2547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RF and KNN regression</a:t>
            </a:r>
            <a:endParaRPr/>
          </a:p>
        </p:txBody>
      </p:sp>
      <p:sp>
        <p:nvSpPr>
          <p:cNvPr id="356" name="Google Shape;356;p10"/>
          <p:cNvSpPr txBox="1"/>
          <p:nvPr/>
        </p:nvSpPr>
        <p:spPr>
          <a:xfrm>
            <a:off x="7737227" y="3245802"/>
            <a:ext cx="2600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RF and KNN classification</a:t>
            </a:r>
            <a:endParaRPr/>
          </a:p>
        </p:txBody>
      </p:sp>
      <p:sp>
        <p:nvSpPr>
          <p:cNvPr id="357" name="Google Shape;357;p10"/>
          <p:cNvSpPr txBox="1"/>
          <p:nvPr/>
        </p:nvSpPr>
        <p:spPr>
          <a:xfrm>
            <a:off x="15213980" y="3183376"/>
            <a:ext cx="2545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Unsupervised clustering</a:t>
            </a:r>
            <a:endParaRPr/>
          </a:p>
        </p:txBody>
      </p:sp>
      <p:sp>
        <p:nvSpPr>
          <p:cNvPr id="358" name="Google Shape;358;p10"/>
          <p:cNvSpPr txBox="1"/>
          <p:nvPr/>
        </p:nvSpPr>
        <p:spPr>
          <a:xfrm>
            <a:off x="15330350" y="4660815"/>
            <a:ext cx="2313000" cy="4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Clustering using K-means to see whether crimes are split in different clusters before and during COVID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Results</a:t>
            </a:r>
            <a:r>
              <a:rPr lang="en-US" sz="1800"/>
              <a:t>: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 cluster formed before COVID and 2 after COVID</a:t>
            </a:r>
            <a:endParaRPr sz="1800"/>
          </a:p>
        </p:txBody>
      </p:sp>
      <p:sp>
        <p:nvSpPr>
          <p:cNvPr id="359" name="Google Shape;359;p10"/>
          <p:cNvSpPr txBox="1"/>
          <p:nvPr/>
        </p:nvSpPr>
        <p:spPr>
          <a:xfrm>
            <a:off x="7737227" y="4618977"/>
            <a:ext cx="2600700" cy="4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Classification with covid as the target variable. For our data classification is more fitting than regression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Results</a:t>
            </a:r>
            <a:r>
              <a:rPr lang="en-US" sz="1800"/>
              <a:t>: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F</a:t>
            </a:r>
            <a:r>
              <a:rPr lang="en-US" sz="1800">
                <a:solidFill>
                  <a:schemeClr val="dk1"/>
                </a:solidFill>
              </a:rPr>
              <a:t>or both models accuracy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Precision and recall were 100%</a:t>
            </a:r>
            <a:endParaRPr sz="1800"/>
          </a:p>
        </p:txBody>
      </p:sp>
      <p:sp>
        <p:nvSpPr>
          <p:cNvPr id="360" name="Google Shape;360;p10"/>
          <p:cNvSpPr txBox="1"/>
          <p:nvPr/>
        </p:nvSpPr>
        <p:spPr>
          <a:xfrm>
            <a:off x="4576168" y="4633683"/>
            <a:ext cx="2085300" cy="3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Regression with crime count as the target variable in order to predict future crime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Results</a:t>
            </a:r>
            <a:r>
              <a:rPr lang="en-US" sz="1800"/>
              <a:t>: 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 both models the R2 score was 1</a:t>
            </a:r>
            <a:endParaRPr sz="1800"/>
          </a:p>
        </p:txBody>
      </p:sp>
      <p:sp>
        <p:nvSpPr>
          <p:cNvPr id="361" name="Google Shape;361;p10"/>
          <p:cNvSpPr txBox="1"/>
          <p:nvPr/>
        </p:nvSpPr>
        <p:spPr>
          <a:xfrm>
            <a:off x="880160" y="4543457"/>
            <a:ext cx="2351100" cy="3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Regression predicting stringency from crime types counts by month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Results</a:t>
            </a:r>
            <a:r>
              <a:rPr lang="en-US" sz="1800"/>
              <a:t>: </a:t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R2 for the model is 0.87</a:t>
            </a:r>
            <a:endParaRPr sz="1800"/>
          </a:p>
        </p:txBody>
      </p:sp>
      <p:pic>
        <p:nvPicPr>
          <p:cNvPr id="362" name="Google Shape;362;p10"/>
          <p:cNvPicPr preferRelativeResize="0"/>
          <p:nvPr/>
        </p:nvPicPr>
        <p:blipFill rotWithShape="1">
          <a:blip r:embed="rId3">
            <a:alphaModFix/>
          </a:blip>
          <a:srcRect b="0" l="13805" r="8896" t="10426"/>
          <a:stretch/>
        </p:blipFill>
        <p:spPr>
          <a:xfrm>
            <a:off x="10464450" y="2779275"/>
            <a:ext cx="4623000" cy="32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4">
            <a:alphaModFix/>
          </a:blip>
          <a:srcRect b="0" l="23718" r="20940" t="11801"/>
          <a:stretch/>
        </p:blipFill>
        <p:spPr>
          <a:xfrm>
            <a:off x="10522649" y="6084925"/>
            <a:ext cx="4427976" cy="3180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10"/>
          <p:cNvCxnSpPr/>
          <p:nvPr/>
        </p:nvCxnSpPr>
        <p:spPr>
          <a:xfrm flipH="1" rot="10800000">
            <a:off x="10579900" y="6223025"/>
            <a:ext cx="945600" cy="40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5" name="Google Shape;365;p10"/>
          <p:cNvCxnSpPr/>
          <p:nvPr/>
        </p:nvCxnSpPr>
        <p:spPr>
          <a:xfrm>
            <a:off x="10548700" y="4431188"/>
            <a:ext cx="1008000" cy="606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66" name="Google Shape;366;p10"/>
          <p:cNvGrpSpPr/>
          <p:nvPr/>
        </p:nvGrpSpPr>
        <p:grpSpPr>
          <a:xfrm>
            <a:off x="-100310" y="-260406"/>
            <a:ext cx="18485370" cy="2386279"/>
            <a:chOff x="0" y="0"/>
            <a:chExt cx="109445648" cy="14128355"/>
          </a:xfrm>
        </p:grpSpPr>
        <p:sp>
          <p:nvSpPr>
            <p:cNvPr id="367" name="Google Shape;367;p10"/>
            <p:cNvSpPr/>
            <p:nvPr/>
          </p:nvSpPr>
          <p:spPr>
            <a:xfrm>
              <a:off x="72390" y="72390"/>
              <a:ext cx="109300866" cy="13983575"/>
            </a:xfrm>
            <a:custGeom>
              <a:rect b="b" l="l" r="r" t="t"/>
              <a:pathLst>
                <a:path extrusionOk="0" h="13983575" w="109300866">
                  <a:moveTo>
                    <a:pt x="0" y="0"/>
                  </a:moveTo>
                  <a:lnTo>
                    <a:pt x="109300866" y="0"/>
                  </a:lnTo>
                  <a:lnTo>
                    <a:pt x="109300866" y="13983575"/>
                  </a:lnTo>
                  <a:lnTo>
                    <a:pt x="0" y="13983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368" name="Google Shape;368;p10"/>
            <p:cNvSpPr/>
            <p:nvPr/>
          </p:nvSpPr>
          <p:spPr>
            <a:xfrm>
              <a:off x="0" y="0"/>
              <a:ext cx="109445648" cy="14128355"/>
            </a:xfrm>
            <a:custGeom>
              <a:rect b="b" l="l" r="r" t="t"/>
              <a:pathLst>
                <a:path extrusionOk="0" h="14128355" w="109445648">
                  <a:moveTo>
                    <a:pt x="109300876" y="13983574"/>
                  </a:moveTo>
                  <a:lnTo>
                    <a:pt x="109445648" y="13983574"/>
                  </a:lnTo>
                  <a:lnTo>
                    <a:pt x="109445648" y="14128355"/>
                  </a:lnTo>
                  <a:lnTo>
                    <a:pt x="109300876" y="14128355"/>
                  </a:lnTo>
                  <a:lnTo>
                    <a:pt x="109300876" y="13983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983574"/>
                  </a:lnTo>
                  <a:lnTo>
                    <a:pt x="0" y="13983574"/>
                  </a:lnTo>
                  <a:lnTo>
                    <a:pt x="0" y="144780"/>
                  </a:lnTo>
                  <a:close/>
                  <a:moveTo>
                    <a:pt x="0" y="13983574"/>
                  </a:moveTo>
                  <a:lnTo>
                    <a:pt x="144780" y="13983574"/>
                  </a:lnTo>
                  <a:lnTo>
                    <a:pt x="144780" y="14128355"/>
                  </a:lnTo>
                  <a:lnTo>
                    <a:pt x="0" y="14128355"/>
                  </a:lnTo>
                  <a:lnTo>
                    <a:pt x="0" y="13983574"/>
                  </a:lnTo>
                  <a:close/>
                  <a:moveTo>
                    <a:pt x="109300876" y="144780"/>
                  </a:moveTo>
                  <a:lnTo>
                    <a:pt x="109445648" y="144780"/>
                  </a:lnTo>
                  <a:lnTo>
                    <a:pt x="109445648" y="13983574"/>
                  </a:lnTo>
                  <a:lnTo>
                    <a:pt x="109300876" y="13983574"/>
                  </a:lnTo>
                  <a:lnTo>
                    <a:pt x="109300876" y="144780"/>
                  </a:lnTo>
                  <a:close/>
                  <a:moveTo>
                    <a:pt x="144780" y="13983574"/>
                  </a:moveTo>
                  <a:lnTo>
                    <a:pt x="109300876" y="13983574"/>
                  </a:lnTo>
                  <a:lnTo>
                    <a:pt x="109300876" y="14128355"/>
                  </a:lnTo>
                  <a:lnTo>
                    <a:pt x="144780" y="14128355"/>
                  </a:lnTo>
                  <a:lnTo>
                    <a:pt x="144780" y="13983574"/>
                  </a:lnTo>
                  <a:close/>
                  <a:moveTo>
                    <a:pt x="109300876" y="0"/>
                  </a:moveTo>
                  <a:lnTo>
                    <a:pt x="109445648" y="0"/>
                  </a:lnTo>
                  <a:lnTo>
                    <a:pt x="109445648" y="144780"/>
                  </a:lnTo>
                  <a:lnTo>
                    <a:pt x="109300876" y="144780"/>
                  </a:lnTo>
                  <a:lnTo>
                    <a:pt x="10930087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300876" y="0"/>
                  </a:lnTo>
                  <a:lnTo>
                    <a:pt x="1093008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sp>
        <p:nvSpPr>
          <p:cNvPr id="369" name="Google Shape;369;p10"/>
          <p:cNvSpPr txBox="1"/>
          <p:nvPr/>
        </p:nvSpPr>
        <p:spPr>
          <a:xfrm>
            <a:off x="5832375" y="183700"/>
            <a:ext cx="689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ML attempts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b505ce16c_0_18"/>
          <p:cNvSpPr/>
          <p:nvPr/>
        </p:nvSpPr>
        <p:spPr>
          <a:xfrm>
            <a:off x="-1052541" y="751107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FD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0b505ce16c_0_18"/>
          <p:cNvSpPr txBox="1"/>
          <p:nvPr/>
        </p:nvSpPr>
        <p:spPr>
          <a:xfrm>
            <a:off x="13792325" y="184225"/>
            <a:ext cx="2514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Space Mono"/>
                <a:ea typeface="Space Mono"/>
                <a:cs typeface="Space Mono"/>
                <a:sym typeface="Space Mono"/>
              </a:rPr>
              <a:t>Clustering</a:t>
            </a:r>
            <a:endParaRPr b="1" sz="2500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76" name="Google Shape;376;g10b505ce16c_0_18"/>
          <p:cNvSpPr txBox="1"/>
          <p:nvPr/>
        </p:nvSpPr>
        <p:spPr>
          <a:xfrm>
            <a:off x="3914269" y="18422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Space Mono"/>
                <a:ea typeface="Space Mono"/>
                <a:cs typeface="Space Mono"/>
                <a:sym typeface="Space Mono"/>
              </a:rPr>
              <a:t>Regression</a:t>
            </a:r>
            <a:endParaRPr b="1" sz="3600"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377" name="Google Shape;377;g10b505ce16c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7000" y="699925"/>
            <a:ext cx="7129000" cy="46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0b505ce16c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725" y="5247575"/>
            <a:ext cx="7188276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0b505ce16c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55650"/>
            <a:ext cx="5405750" cy="335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0b505ce16c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5750" y="1102873"/>
            <a:ext cx="5405750" cy="320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0b505ce16c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6812" y="4354963"/>
            <a:ext cx="5223625" cy="315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0b505ce16c_0_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989500"/>
            <a:ext cx="5405750" cy="32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g10b4db8d720_0_19"/>
          <p:cNvGrpSpPr/>
          <p:nvPr/>
        </p:nvGrpSpPr>
        <p:grpSpPr>
          <a:xfrm>
            <a:off x="14698900" y="4385500"/>
            <a:ext cx="3057869" cy="5902416"/>
            <a:chOff x="0" y="0"/>
            <a:chExt cx="18104610" cy="37286267"/>
          </a:xfrm>
        </p:grpSpPr>
        <p:sp>
          <p:nvSpPr>
            <p:cNvPr id="388" name="Google Shape;388;g10b4db8d720_0_19"/>
            <p:cNvSpPr/>
            <p:nvPr/>
          </p:nvSpPr>
          <p:spPr>
            <a:xfrm>
              <a:off x="72390" y="72390"/>
              <a:ext cx="17959830" cy="37141487"/>
            </a:xfrm>
            <a:custGeom>
              <a:rect b="b" l="l" r="r" t="t"/>
              <a:pathLst>
                <a:path extrusionOk="0" h="37141487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37141487"/>
                  </a:lnTo>
                  <a:lnTo>
                    <a:pt x="0" y="37141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389" name="Google Shape;389;g10b4db8d720_0_19"/>
            <p:cNvSpPr/>
            <p:nvPr/>
          </p:nvSpPr>
          <p:spPr>
            <a:xfrm>
              <a:off x="0" y="0"/>
              <a:ext cx="18104610" cy="37286267"/>
            </a:xfrm>
            <a:custGeom>
              <a:rect b="b" l="l" r="r" t="t"/>
              <a:pathLst>
                <a:path extrusionOk="0" h="37286267" w="18104610">
                  <a:moveTo>
                    <a:pt x="17959829" y="37141485"/>
                  </a:moveTo>
                  <a:lnTo>
                    <a:pt x="18104610" y="37141485"/>
                  </a:lnTo>
                  <a:lnTo>
                    <a:pt x="18104610" y="37286267"/>
                  </a:lnTo>
                  <a:lnTo>
                    <a:pt x="17959829" y="37286267"/>
                  </a:lnTo>
                  <a:lnTo>
                    <a:pt x="17959829" y="3714148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7141485"/>
                  </a:lnTo>
                  <a:lnTo>
                    <a:pt x="0" y="37141485"/>
                  </a:lnTo>
                  <a:lnTo>
                    <a:pt x="0" y="144780"/>
                  </a:lnTo>
                  <a:close/>
                  <a:moveTo>
                    <a:pt x="0" y="37141485"/>
                  </a:moveTo>
                  <a:lnTo>
                    <a:pt x="144780" y="37141485"/>
                  </a:lnTo>
                  <a:lnTo>
                    <a:pt x="144780" y="37286267"/>
                  </a:lnTo>
                  <a:lnTo>
                    <a:pt x="0" y="37286267"/>
                  </a:lnTo>
                  <a:lnTo>
                    <a:pt x="0" y="37141485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37141485"/>
                  </a:lnTo>
                  <a:lnTo>
                    <a:pt x="17959829" y="37141485"/>
                  </a:lnTo>
                  <a:lnTo>
                    <a:pt x="17959829" y="144780"/>
                  </a:lnTo>
                  <a:close/>
                  <a:moveTo>
                    <a:pt x="144780" y="37141485"/>
                  </a:moveTo>
                  <a:lnTo>
                    <a:pt x="17959829" y="37141485"/>
                  </a:lnTo>
                  <a:lnTo>
                    <a:pt x="17959829" y="37286267"/>
                  </a:lnTo>
                  <a:lnTo>
                    <a:pt x="144780" y="37286267"/>
                  </a:lnTo>
                  <a:lnTo>
                    <a:pt x="144780" y="37141485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sp>
        <p:nvSpPr>
          <p:cNvPr id="390" name="Google Shape;390;g10b4db8d720_0_19"/>
          <p:cNvSpPr txBox="1"/>
          <p:nvPr/>
        </p:nvSpPr>
        <p:spPr>
          <a:xfrm>
            <a:off x="14954114" y="4406638"/>
            <a:ext cx="23988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Performed regression, classification and unsupervised  clustering. Clustering showed a clear difference between </a:t>
            </a:r>
            <a:r>
              <a:rPr lang="en-US" sz="1800"/>
              <a:t>before</a:t>
            </a:r>
            <a:r>
              <a:rPr lang="en-US" sz="1800"/>
              <a:t> and during the COVID-19 Pandemic with different clusters.  </a:t>
            </a:r>
            <a:endParaRPr sz="1800"/>
          </a:p>
        </p:txBody>
      </p:sp>
      <p:grpSp>
        <p:nvGrpSpPr>
          <p:cNvPr id="391" name="Google Shape;391;g10b4db8d720_0_19"/>
          <p:cNvGrpSpPr/>
          <p:nvPr/>
        </p:nvGrpSpPr>
        <p:grpSpPr>
          <a:xfrm>
            <a:off x="526556" y="6320867"/>
            <a:ext cx="3057869" cy="1904260"/>
            <a:chOff x="0" y="0"/>
            <a:chExt cx="18104610" cy="11274481"/>
          </a:xfrm>
        </p:grpSpPr>
        <p:sp>
          <p:nvSpPr>
            <p:cNvPr id="392" name="Google Shape;392;g10b4db8d720_0_19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8F7"/>
            </a:solidFill>
            <a:ln>
              <a:noFill/>
            </a:ln>
          </p:spPr>
        </p:sp>
        <p:sp>
          <p:nvSpPr>
            <p:cNvPr id="393" name="Google Shape;393;g10b4db8d720_0_19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ED8F7"/>
            </a:solidFill>
            <a:ln>
              <a:noFill/>
            </a:ln>
          </p:spPr>
        </p:sp>
      </p:grpSp>
      <p:grpSp>
        <p:nvGrpSpPr>
          <p:cNvPr id="394" name="Google Shape;394;g10b4db8d720_0_19"/>
          <p:cNvGrpSpPr/>
          <p:nvPr/>
        </p:nvGrpSpPr>
        <p:grpSpPr>
          <a:xfrm>
            <a:off x="4089419" y="5641731"/>
            <a:ext cx="3057869" cy="1904260"/>
            <a:chOff x="0" y="0"/>
            <a:chExt cx="18104610" cy="11274481"/>
          </a:xfrm>
        </p:grpSpPr>
        <p:sp>
          <p:nvSpPr>
            <p:cNvPr id="395" name="Google Shape;395;g10b4db8d720_0_19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AEFF"/>
            </a:solidFill>
            <a:ln>
              <a:noFill/>
            </a:ln>
          </p:spPr>
        </p:sp>
        <p:sp>
          <p:nvSpPr>
            <p:cNvPr id="396" name="Google Shape;396;g10b4db8d720_0_19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75AEFF"/>
            </a:solidFill>
            <a:ln>
              <a:noFill/>
            </a:ln>
          </p:spPr>
        </p:sp>
      </p:grpSp>
      <p:grpSp>
        <p:nvGrpSpPr>
          <p:cNvPr id="397" name="Google Shape;397;g10b4db8d720_0_19"/>
          <p:cNvGrpSpPr/>
          <p:nvPr/>
        </p:nvGrpSpPr>
        <p:grpSpPr>
          <a:xfrm>
            <a:off x="7652304" y="4523086"/>
            <a:ext cx="3057869" cy="1904260"/>
            <a:chOff x="0" y="0"/>
            <a:chExt cx="18104610" cy="11274481"/>
          </a:xfrm>
        </p:grpSpPr>
        <p:sp>
          <p:nvSpPr>
            <p:cNvPr id="398" name="Google Shape;398;g10b4db8d720_0_19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95FF"/>
            </a:solidFill>
            <a:ln>
              <a:noFill/>
            </a:ln>
          </p:spPr>
        </p:sp>
        <p:sp>
          <p:nvSpPr>
            <p:cNvPr id="399" name="Google Shape;399;g10b4db8d720_0_19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A95FF"/>
            </a:solidFill>
            <a:ln>
              <a:noFill/>
            </a:ln>
          </p:spPr>
        </p:sp>
      </p:grpSp>
      <p:grpSp>
        <p:nvGrpSpPr>
          <p:cNvPr id="400" name="Google Shape;400;g10b4db8d720_0_19"/>
          <p:cNvGrpSpPr/>
          <p:nvPr/>
        </p:nvGrpSpPr>
        <p:grpSpPr>
          <a:xfrm>
            <a:off x="-100310" y="-260406"/>
            <a:ext cx="18485370" cy="2386279"/>
            <a:chOff x="0" y="0"/>
            <a:chExt cx="109445648" cy="14128355"/>
          </a:xfrm>
        </p:grpSpPr>
        <p:sp>
          <p:nvSpPr>
            <p:cNvPr id="401" name="Google Shape;401;g10b4db8d720_0_19"/>
            <p:cNvSpPr/>
            <p:nvPr/>
          </p:nvSpPr>
          <p:spPr>
            <a:xfrm>
              <a:off x="72390" y="72390"/>
              <a:ext cx="109300866" cy="13983575"/>
            </a:xfrm>
            <a:custGeom>
              <a:rect b="b" l="l" r="r" t="t"/>
              <a:pathLst>
                <a:path extrusionOk="0" h="13983575" w="109300866">
                  <a:moveTo>
                    <a:pt x="0" y="0"/>
                  </a:moveTo>
                  <a:lnTo>
                    <a:pt x="109300866" y="0"/>
                  </a:lnTo>
                  <a:lnTo>
                    <a:pt x="109300866" y="13983575"/>
                  </a:lnTo>
                  <a:lnTo>
                    <a:pt x="0" y="13983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402" name="Google Shape;402;g10b4db8d720_0_19"/>
            <p:cNvSpPr/>
            <p:nvPr/>
          </p:nvSpPr>
          <p:spPr>
            <a:xfrm>
              <a:off x="0" y="0"/>
              <a:ext cx="109445648" cy="14128355"/>
            </a:xfrm>
            <a:custGeom>
              <a:rect b="b" l="l" r="r" t="t"/>
              <a:pathLst>
                <a:path extrusionOk="0" h="14128355" w="109445648">
                  <a:moveTo>
                    <a:pt x="109300876" y="13983574"/>
                  </a:moveTo>
                  <a:lnTo>
                    <a:pt x="109445648" y="13983574"/>
                  </a:lnTo>
                  <a:lnTo>
                    <a:pt x="109445648" y="14128355"/>
                  </a:lnTo>
                  <a:lnTo>
                    <a:pt x="109300876" y="14128355"/>
                  </a:lnTo>
                  <a:lnTo>
                    <a:pt x="109300876" y="13983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983574"/>
                  </a:lnTo>
                  <a:lnTo>
                    <a:pt x="0" y="13983574"/>
                  </a:lnTo>
                  <a:lnTo>
                    <a:pt x="0" y="144780"/>
                  </a:lnTo>
                  <a:close/>
                  <a:moveTo>
                    <a:pt x="0" y="13983574"/>
                  </a:moveTo>
                  <a:lnTo>
                    <a:pt x="144780" y="13983574"/>
                  </a:lnTo>
                  <a:lnTo>
                    <a:pt x="144780" y="14128355"/>
                  </a:lnTo>
                  <a:lnTo>
                    <a:pt x="0" y="14128355"/>
                  </a:lnTo>
                  <a:lnTo>
                    <a:pt x="0" y="13983574"/>
                  </a:lnTo>
                  <a:close/>
                  <a:moveTo>
                    <a:pt x="109300876" y="144780"/>
                  </a:moveTo>
                  <a:lnTo>
                    <a:pt x="109445648" y="144780"/>
                  </a:lnTo>
                  <a:lnTo>
                    <a:pt x="109445648" y="13983574"/>
                  </a:lnTo>
                  <a:lnTo>
                    <a:pt x="109300876" y="13983574"/>
                  </a:lnTo>
                  <a:lnTo>
                    <a:pt x="109300876" y="144780"/>
                  </a:lnTo>
                  <a:close/>
                  <a:moveTo>
                    <a:pt x="144780" y="13983574"/>
                  </a:moveTo>
                  <a:lnTo>
                    <a:pt x="109300876" y="13983574"/>
                  </a:lnTo>
                  <a:lnTo>
                    <a:pt x="109300876" y="14128355"/>
                  </a:lnTo>
                  <a:lnTo>
                    <a:pt x="144780" y="14128355"/>
                  </a:lnTo>
                  <a:lnTo>
                    <a:pt x="144780" y="13983574"/>
                  </a:lnTo>
                  <a:close/>
                  <a:moveTo>
                    <a:pt x="109300876" y="0"/>
                  </a:moveTo>
                  <a:lnTo>
                    <a:pt x="109445648" y="0"/>
                  </a:lnTo>
                  <a:lnTo>
                    <a:pt x="109445648" y="144780"/>
                  </a:lnTo>
                  <a:lnTo>
                    <a:pt x="109300876" y="144780"/>
                  </a:lnTo>
                  <a:lnTo>
                    <a:pt x="10930087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300876" y="0"/>
                  </a:lnTo>
                  <a:lnTo>
                    <a:pt x="1093008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grpSp>
        <p:nvGrpSpPr>
          <p:cNvPr id="403" name="Google Shape;403;g10b4db8d720_0_19"/>
          <p:cNvGrpSpPr/>
          <p:nvPr/>
        </p:nvGrpSpPr>
        <p:grpSpPr>
          <a:xfrm>
            <a:off x="11180626" y="3617470"/>
            <a:ext cx="3057869" cy="1904260"/>
            <a:chOff x="0" y="0"/>
            <a:chExt cx="18104610" cy="11274481"/>
          </a:xfrm>
        </p:grpSpPr>
        <p:sp>
          <p:nvSpPr>
            <p:cNvPr id="404" name="Google Shape;404;g10b4db8d720_0_19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77FF"/>
            </a:solidFill>
            <a:ln>
              <a:noFill/>
            </a:ln>
          </p:spPr>
        </p:sp>
        <p:sp>
          <p:nvSpPr>
            <p:cNvPr id="405" name="Google Shape;405;g10b4db8d720_0_19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077FF"/>
            </a:solidFill>
            <a:ln>
              <a:noFill/>
            </a:ln>
          </p:spPr>
        </p:sp>
      </p:grpSp>
      <p:grpSp>
        <p:nvGrpSpPr>
          <p:cNvPr id="406" name="Google Shape;406;g10b4db8d720_0_19"/>
          <p:cNvGrpSpPr/>
          <p:nvPr/>
        </p:nvGrpSpPr>
        <p:grpSpPr>
          <a:xfrm>
            <a:off x="14698888" y="2503802"/>
            <a:ext cx="3057869" cy="1904260"/>
            <a:chOff x="0" y="0"/>
            <a:chExt cx="18104610" cy="11274481"/>
          </a:xfrm>
        </p:grpSpPr>
        <p:sp>
          <p:nvSpPr>
            <p:cNvPr id="407" name="Google Shape;407;g10b4db8d720_0_19"/>
            <p:cNvSpPr/>
            <p:nvPr/>
          </p:nvSpPr>
          <p:spPr>
            <a:xfrm>
              <a:off x="72390" y="72390"/>
              <a:ext cx="17959830" cy="11129701"/>
            </a:xfrm>
            <a:custGeom>
              <a:rect b="b" l="l" r="r" t="t"/>
              <a:pathLst>
                <a:path extrusionOk="0" h="11129701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129701"/>
                  </a:lnTo>
                  <a:lnTo>
                    <a:pt x="0" y="11129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63FF"/>
            </a:solidFill>
            <a:ln>
              <a:noFill/>
            </a:ln>
          </p:spPr>
        </p:sp>
        <p:sp>
          <p:nvSpPr>
            <p:cNvPr id="408" name="Google Shape;408;g10b4db8d720_0_19"/>
            <p:cNvSpPr/>
            <p:nvPr/>
          </p:nvSpPr>
          <p:spPr>
            <a:xfrm>
              <a:off x="0" y="0"/>
              <a:ext cx="18104610" cy="11274481"/>
            </a:xfrm>
            <a:custGeom>
              <a:rect b="b" l="l" r="r" t="t"/>
              <a:pathLst>
                <a:path extrusionOk="0" h="11274481" w="18104610">
                  <a:moveTo>
                    <a:pt x="17959829" y="11129701"/>
                  </a:moveTo>
                  <a:lnTo>
                    <a:pt x="18104610" y="11129701"/>
                  </a:lnTo>
                  <a:lnTo>
                    <a:pt x="18104610" y="11274481"/>
                  </a:lnTo>
                  <a:lnTo>
                    <a:pt x="17959829" y="11274481"/>
                  </a:lnTo>
                  <a:lnTo>
                    <a:pt x="17959829" y="111297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129701"/>
                  </a:lnTo>
                  <a:lnTo>
                    <a:pt x="0" y="11129701"/>
                  </a:lnTo>
                  <a:lnTo>
                    <a:pt x="0" y="144780"/>
                  </a:lnTo>
                  <a:close/>
                  <a:moveTo>
                    <a:pt x="0" y="11129701"/>
                  </a:moveTo>
                  <a:lnTo>
                    <a:pt x="144780" y="11129701"/>
                  </a:lnTo>
                  <a:lnTo>
                    <a:pt x="144780" y="11274481"/>
                  </a:lnTo>
                  <a:lnTo>
                    <a:pt x="0" y="11274481"/>
                  </a:lnTo>
                  <a:lnTo>
                    <a:pt x="0" y="11129701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129701"/>
                  </a:lnTo>
                  <a:lnTo>
                    <a:pt x="17959829" y="11129701"/>
                  </a:lnTo>
                  <a:lnTo>
                    <a:pt x="17959829" y="144780"/>
                  </a:lnTo>
                  <a:close/>
                  <a:moveTo>
                    <a:pt x="144780" y="11129701"/>
                  </a:moveTo>
                  <a:lnTo>
                    <a:pt x="17959829" y="11129701"/>
                  </a:lnTo>
                  <a:lnTo>
                    <a:pt x="17959829" y="11274481"/>
                  </a:lnTo>
                  <a:lnTo>
                    <a:pt x="144780" y="11274481"/>
                  </a:lnTo>
                  <a:lnTo>
                    <a:pt x="144780" y="11129701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C63FF"/>
            </a:solidFill>
            <a:ln>
              <a:noFill/>
            </a:ln>
          </p:spPr>
        </p:sp>
      </p:grpSp>
      <p:grpSp>
        <p:nvGrpSpPr>
          <p:cNvPr id="409" name="Google Shape;409;g10b4db8d720_0_19"/>
          <p:cNvGrpSpPr/>
          <p:nvPr/>
        </p:nvGrpSpPr>
        <p:grpSpPr>
          <a:xfrm>
            <a:off x="526550" y="8196025"/>
            <a:ext cx="3057869" cy="2091509"/>
            <a:chOff x="0" y="0"/>
            <a:chExt cx="18104610" cy="12061757"/>
          </a:xfrm>
        </p:grpSpPr>
        <p:sp>
          <p:nvSpPr>
            <p:cNvPr id="410" name="Google Shape;410;g10b4db8d720_0_19"/>
            <p:cNvSpPr/>
            <p:nvPr/>
          </p:nvSpPr>
          <p:spPr>
            <a:xfrm>
              <a:off x="72390" y="72390"/>
              <a:ext cx="17959830" cy="11916977"/>
            </a:xfrm>
            <a:custGeom>
              <a:rect b="b" l="l" r="r" t="t"/>
              <a:pathLst>
                <a:path extrusionOk="0" h="11916977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1916977"/>
                  </a:lnTo>
                  <a:lnTo>
                    <a:pt x="0" y="11916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411" name="Google Shape;411;g10b4db8d720_0_19"/>
            <p:cNvSpPr/>
            <p:nvPr/>
          </p:nvSpPr>
          <p:spPr>
            <a:xfrm>
              <a:off x="0" y="0"/>
              <a:ext cx="18104610" cy="12061757"/>
            </a:xfrm>
            <a:custGeom>
              <a:rect b="b" l="l" r="r" t="t"/>
              <a:pathLst>
                <a:path extrusionOk="0" h="12061757" w="18104610">
                  <a:moveTo>
                    <a:pt x="17959829" y="11916976"/>
                  </a:moveTo>
                  <a:lnTo>
                    <a:pt x="18104610" y="11916976"/>
                  </a:lnTo>
                  <a:lnTo>
                    <a:pt x="18104610" y="12061757"/>
                  </a:lnTo>
                  <a:lnTo>
                    <a:pt x="17959829" y="12061757"/>
                  </a:lnTo>
                  <a:lnTo>
                    <a:pt x="17959829" y="119169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1916976"/>
                  </a:lnTo>
                  <a:lnTo>
                    <a:pt x="0" y="11916976"/>
                  </a:lnTo>
                  <a:lnTo>
                    <a:pt x="0" y="144780"/>
                  </a:lnTo>
                  <a:close/>
                  <a:moveTo>
                    <a:pt x="0" y="11916976"/>
                  </a:moveTo>
                  <a:lnTo>
                    <a:pt x="144780" y="11916976"/>
                  </a:lnTo>
                  <a:lnTo>
                    <a:pt x="144780" y="12061757"/>
                  </a:lnTo>
                  <a:lnTo>
                    <a:pt x="0" y="12061757"/>
                  </a:lnTo>
                  <a:lnTo>
                    <a:pt x="0" y="11916976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1916976"/>
                  </a:lnTo>
                  <a:lnTo>
                    <a:pt x="17959829" y="11916976"/>
                  </a:lnTo>
                  <a:lnTo>
                    <a:pt x="17959829" y="144780"/>
                  </a:lnTo>
                  <a:close/>
                  <a:moveTo>
                    <a:pt x="144780" y="11916976"/>
                  </a:moveTo>
                  <a:lnTo>
                    <a:pt x="17959829" y="11916976"/>
                  </a:lnTo>
                  <a:lnTo>
                    <a:pt x="17959829" y="12061757"/>
                  </a:lnTo>
                  <a:lnTo>
                    <a:pt x="144780" y="12061757"/>
                  </a:lnTo>
                  <a:lnTo>
                    <a:pt x="144780" y="11916976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412" name="Google Shape;412;g10b4db8d720_0_19"/>
          <p:cNvGrpSpPr/>
          <p:nvPr/>
        </p:nvGrpSpPr>
        <p:grpSpPr>
          <a:xfrm>
            <a:off x="4089425" y="7517750"/>
            <a:ext cx="3057869" cy="2781295"/>
            <a:chOff x="0" y="0"/>
            <a:chExt cx="18104610" cy="17073637"/>
          </a:xfrm>
        </p:grpSpPr>
        <p:sp>
          <p:nvSpPr>
            <p:cNvPr id="413" name="Google Shape;413;g10b4db8d720_0_19"/>
            <p:cNvSpPr/>
            <p:nvPr/>
          </p:nvSpPr>
          <p:spPr>
            <a:xfrm>
              <a:off x="72390" y="72390"/>
              <a:ext cx="17959830" cy="16928858"/>
            </a:xfrm>
            <a:custGeom>
              <a:rect b="b" l="l" r="r" t="t"/>
              <a:pathLst>
                <a:path extrusionOk="0" h="16928858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16928858"/>
                  </a:lnTo>
                  <a:lnTo>
                    <a:pt x="0" y="16928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414" name="Google Shape;414;g10b4db8d720_0_19"/>
            <p:cNvSpPr/>
            <p:nvPr/>
          </p:nvSpPr>
          <p:spPr>
            <a:xfrm>
              <a:off x="0" y="0"/>
              <a:ext cx="18104610" cy="17073637"/>
            </a:xfrm>
            <a:custGeom>
              <a:rect b="b" l="l" r="r" t="t"/>
              <a:pathLst>
                <a:path extrusionOk="0" h="17073637" w="18104610">
                  <a:moveTo>
                    <a:pt x="17959829" y="16928858"/>
                  </a:moveTo>
                  <a:lnTo>
                    <a:pt x="18104610" y="16928858"/>
                  </a:lnTo>
                  <a:lnTo>
                    <a:pt x="18104610" y="17073637"/>
                  </a:lnTo>
                  <a:lnTo>
                    <a:pt x="17959829" y="17073637"/>
                  </a:lnTo>
                  <a:lnTo>
                    <a:pt x="17959829" y="169288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6928858"/>
                  </a:lnTo>
                  <a:lnTo>
                    <a:pt x="0" y="16928858"/>
                  </a:lnTo>
                  <a:lnTo>
                    <a:pt x="0" y="144780"/>
                  </a:lnTo>
                  <a:close/>
                  <a:moveTo>
                    <a:pt x="0" y="16928858"/>
                  </a:moveTo>
                  <a:lnTo>
                    <a:pt x="144780" y="16928858"/>
                  </a:lnTo>
                  <a:lnTo>
                    <a:pt x="144780" y="17073637"/>
                  </a:lnTo>
                  <a:lnTo>
                    <a:pt x="0" y="17073637"/>
                  </a:lnTo>
                  <a:lnTo>
                    <a:pt x="0" y="16928858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16928858"/>
                  </a:lnTo>
                  <a:lnTo>
                    <a:pt x="17959829" y="16928858"/>
                  </a:lnTo>
                  <a:lnTo>
                    <a:pt x="17959829" y="144780"/>
                  </a:lnTo>
                  <a:close/>
                  <a:moveTo>
                    <a:pt x="144780" y="16928858"/>
                  </a:moveTo>
                  <a:lnTo>
                    <a:pt x="17959829" y="16928858"/>
                  </a:lnTo>
                  <a:lnTo>
                    <a:pt x="17959829" y="17073637"/>
                  </a:lnTo>
                  <a:lnTo>
                    <a:pt x="144780" y="17073637"/>
                  </a:lnTo>
                  <a:lnTo>
                    <a:pt x="144780" y="16928858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415" name="Google Shape;415;g10b4db8d720_0_19"/>
          <p:cNvGrpSpPr/>
          <p:nvPr/>
        </p:nvGrpSpPr>
        <p:grpSpPr>
          <a:xfrm>
            <a:off x="7652300" y="6398250"/>
            <a:ext cx="3057869" cy="3889277"/>
            <a:chOff x="0" y="0"/>
            <a:chExt cx="18104610" cy="23700654"/>
          </a:xfrm>
        </p:grpSpPr>
        <p:sp>
          <p:nvSpPr>
            <p:cNvPr id="416" name="Google Shape;416;g10b4db8d720_0_19"/>
            <p:cNvSpPr/>
            <p:nvPr/>
          </p:nvSpPr>
          <p:spPr>
            <a:xfrm>
              <a:off x="72390" y="72390"/>
              <a:ext cx="17959830" cy="23555875"/>
            </a:xfrm>
            <a:custGeom>
              <a:rect b="b" l="l" r="r" t="t"/>
              <a:pathLst>
                <a:path extrusionOk="0" h="23555875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23555875"/>
                  </a:lnTo>
                  <a:lnTo>
                    <a:pt x="0" y="23555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417" name="Google Shape;417;g10b4db8d720_0_19"/>
            <p:cNvSpPr/>
            <p:nvPr/>
          </p:nvSpPr>
          <p:spPr>
            <a:xfrm>
              <a:off x="0" y="0"/>
              <a:ext cx="18104610" cy="23700654"/>
            </a:xfrm>
            <a:custGeom>
              <a:rect b="b" l="l" r="r" t="t"/>
              <a:pathLst>
                <a:path extrusionOk="0" h="23700654" w="18104610">
                  <a:moveTo>
                    <a:pt x="17959829" y="23555874"/>
                  </a:moveTo>
                  <a:lnTo>
                    <a:pt x="18104610" y="23555874"/>
                  </a:lnTo>
                  <a:lnTo>
                    <a:pt x="18104610" y="23700654"/>
                  </a:lnTo>
                  <a:lnTo>
                    <a:pt x="17959829" y="23700654"/>
                  </a:lnTo>
                  <a:lnTo>
                    <a:pt x="17959829" y="235558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555874"/>
                  </a:lnTo>
                  <a:lnTo>
                    <a:pt x="0" y="23555874"/>
                  </a:lnTo>
                  <a:lnTo>
                    <a:pt x="0" y="144780"/>
                  </a:lnTo>
                  <a:close/>
                  <a:moveTo>
                    <a:pt x="0" y="23555874"/>
                  </a:moveTo>
                  <a:lnTo>
                    <a:pt x="144780" y="23555874"/>
                  </a:lnTo>
                  <a:lnTo>
                    <a:pt x="144780" y="23700654"/>
                  </a:lnTo>
                  <a:lnTo>
                    <a:pt x="0" y="23700654"/>
                  </a:lnTo>
                  <a:lnTo>
                    <a:pt x="0" y="23555874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23555874"/>
                  </a:lnTo>
                  <a:lnTo>
                    <a:pt x="17959829" y="23555874"/>
                  </a:lnTo>
                  <a:lnTo>
                    <a:pt x="17959829" y="144780"/>
                  </a:lnTo>
                  <a:close/>
                  <a:moveTo>
                    <a:pt x="144780" y="23555874"/>
                  </a:moveTo>
                  <a:lnTo>
                    <a:pt x="17959829" y="23555874"/>
                  </a:lnTo>
                  <a:lnTo>
                    <a:pt x="17959829" y="23700654"/>
                  </a:lnTo>
                  <a:lnTo>
                    <a:pt x="144780" y="23700654"/>
                  </a:lnTo>
                  <a:lnTo>
                    <a:pt x="144780" y="23555874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grpSp>
        <p:nvGrpSpPr>
          <p:cNvPr id="418" name="Google Shape;418;g10b4db8d720_0_19"/>
          <p:cNvGrpSpPr/>
          <p:nvPr/>
        </p:nvGrpSpPr>
        <p:grpSpPr>
          <a:xfrm>
            <a:off x="11180625" y="5492625"/>
            <a:ext cx="3057869" cy="4807049"/>
            <a:chOff x="0" y="0"/>
            <a:chExt cx="18104610" cy="29133632"/>
          </a:xfrm>
        </p:grpSpPr>
        <p:sp>
          <p:nvSpPr>
            <p:cNvPr id="419" name="Google Shape;419;g10b4db8d720_0_19"/>
            <p:cNvSpPr/>
            <p:nvPr/>
          </p:nvSpPr>
          <p:spPr>
            <a:xfrm>
              <a:off x="72380" y="72271"/>
              <a:ext cx="17959830" cy="29061361"/>
            </a:xfrm>
            <a:custGeom>
              <a:rect b="b" l="l" r="r" t="t"/>
              <a:pathLst>
                <a:path extrusionOk="0" h="28916777" w="17959830">
                  <a:moveTo>
                    <a:pt x="0" y="0"/>
                  </a:moveTo>
                  <a:lnTo>
                    <a:pt x="17959830" y="0"/>
                  </a:lnTo>
                  <a:lnTo>
                    <a:pt x="17959830" y="28916777"/>
                  </a:lnTo>
                  <a:lnTo>
                    <a:pt x="0" y="28916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  <p:sp>
          <p:nvSpPr>
            <p:cNvPr id="420" name="Google Shape;420;g10b4db8d720_0_19"/>
            <p:cNvSpPr/>
            <p:nvPr/>
          </p:nvSpPr>
          <p:spPr>
            <a:xfrm>
              <a:off x="0" y="0"/>
              <a:ext cx="18104610" cy="29061556"/>
            </a:xfrm>
            <a:custGeom>
              <a:rect b="b" l="l" r="r" t="t"/>
              <a:pathLst>
                <a:path extrusionOk="0" h="29061556" w="18104610">
                  <a:moveTo>
                    <a:pt x="17959829" y="28916778"/>
                  </a:moveTo>
                  <a:lnTo>
                    <a:pt x="18104610" y="28916778"/>
                  </a:lnTo>
                  <a:lnTo>
                    <a:pt x="18104610" y="29061556"/>
                  </a:lnTo>
                  <a:lnTo>
                    <a:pt x="17959829" y="29061556"/>
                  </a:lnTo>
                  <a:lnTo>
                    <a:pt x="17959829" y="2891677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8916778"/>
                  </a:lnTo>
                  <a:lnTo>
                    <a:pt x="0" y="28916778"/>
                  </a:lnTo>
                  <a:lnTo>
                    <a:pt x="0" y="144780"/>
                  </a:lnTo>
                  <a:close/>
                  <a:moveTo>
                    <a:pt x="0" y="28916778"/>
                  </a:moveTo>
                  <a:lnTo>
                    <a:pt x="144780" y="28916778"/>
                  </a:lnTo>
                  <a:lnTo>
                    <a:pt x="144780" y="29061556"/>
                  </a:lnTo>
                  <a:lnTo>
                    <a:pt x="0" y="29061556"/>
                  </a:lnTo>
                  <a:lnTo>
                    <a:pt x="0" y="28916778"/>
                  </a:lnTo>
                  <a:close/>
                  <a:moveTo>
                    <a:pt x="17959829" y="144780"/>
                  </a:moveTo>
                  <a:lnTo>
                    <a:pt x="18104610" y="144780"/>
                  </a:lnTo>
                  <a:lnTo>
                    <a:pt x="18104610" y="28916778"/>
                  </a:lnTo>
                  <a:lnTo>
                    <a:pt x="17959829" y="28916778"/>
                  </a:lnTo>
                  <a:lnTo>
                    <a:pt x="17959829" y="144780"/>
                  </a:lnTo>
                  <a:close/>
                  <a:moveTo>
                    <a:pt x="144780" y="28916778"/>
                  </a:moveTo>
                  <a:lnTo>
                    <a:pt x="17959829" y="28916778"/>
                  </a:lnTo>
                  <a:lnTo>
                    <a:pt x="17959829" y="29061556"/>
                  </a:lnTo>
                  <a:lnTo>
                    <a:pt x="144780" y="29061556"/>
                  </a:lnTo>
                  <a:lnTo>
                    <a:pt x="144780" y="28916778"/>
                  </a:lnTo>
                  <a:close/>
                  <a:moveTo>
                    <a:pt x="17959829" y="0"/>
                  </a:moveTo>
                  <a:lnTo>
                    <a:pt x="18104610" y="0"/>
                  </a:lnTo>
                  <a:lnTo>
                    <a:pt x="18104610" y="144780"/>
                  </a:lnTo>
                  <a:lnTo>
                    <a:pt x="17959829" y="144780"/>
                  </a:lnTo>
                  <a:lnTo>
                    <a:pt x="1795982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829" y="0"/>
                  </a:lnTo>
                  <a:lnTo>
                    <a:pt x="1795982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</p:sp>
      </p:grpSp>
      <p:sp>
        <p:nvSpPr>
          <p:cNvPr id="421" name="Google Shape;421;g10b4db8d720_0_19"/>
          <p:cNvSpPr txBox="1"/>
          <p:nvPr/>
        </p:nvSpPr>
        <p:spPr>
          <a:xfrm>
            <a:off x="763790" y="7155066"/>
            <a:ext cx="2583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Data gathering</a:t>
            </a:r>
            <a:endParaRPr/>
          </a:p>
        </p:txBody>
      </p:sp>
      <p:sp>
        <p:nvSpPr>
          <p:cNvPr id="422" name="Google Shape;422;g10b4db8d720_0_19"/>
          <p:cNvSpPr txBox="1"/>
          <p:nvPr/>
        </p:nvSpPr>
        <p:spPr>
          <a:xfrm>
            <a:off x="1746765" y="6614999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1</a:t>
            </a:r>
            <a:endParaRPr/>
          </a:p>
        </p:txBody>
      </p:sp>
      <p:sp>
        <p:nvSpPr>
          <p:cNvPr id="423" name="Google Shape;423;g10b4db8d720_0_19"/>
          <p:cNvSpPr txBox="1"/>
          <p:nvPr/>
        </p:nvSpPr>
        <p:spPr>
          <a:xfrm>
            <a:off x="5217396" y="6013944"/>
            <a:ext cx="80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2</a:t>
            </a:r>
            <a:endParaRPr/>
          </a:p>
        </p:txBody>
      </p:sp>
      <p:sp>
        <p:nvSpPr>
          <p:cNvPr id="424" name="Google Shape;424;g10b4db8d720_0_19"/>
          <p:cNvSpPr txBox="1"/>
          <p:nvPr/>
        </p:nvSpPr>
        <p:spPr>
          <a:xfrm>
            <a:off x="8872513" y="4847926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3</a:t>
            </a:r>
            <a:endParaRPr/>
          </a:p>
        </p:txBody>
      </p:sp>
      <p:sp>
        <p:nvSpPr>
          <p:cNvPr id="425" name="Google Shape;425;g10b4db8d720_0_19"/>
          <p:cNvSpPr txBox="1"/>
          <p:nvPr/>
        </p:nvSpPr>
        <p:spPr>
          <a:xfrm>
            <a:off x="12407830" y="3891549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4</a:t>
            </a:r>
            <a:endParaRPr/>
          </a:p>
        </p:txBody>
      </p:sp>
      <p:sp>
        <p:nvSpPr>
          <p:cNvPr id="426" name="Google Shape;426;g10b4db8d720_0_19"/>
          <p:cNvSpPr txBox="1"/>
          <p:nvPr/>
        </p:nvSpPr>
        <p:spPr>
          <a:xfrm>
            <a:off x="15919097" y="2795603"/>
            <a:ext cx="6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5</a:t>
            </a:r>
            <a:endParaRPr/>
          </a:p>
        </p:txBody>
      </p:sp>
      <p:sp>
        <p:nvSpPr>
          <p:cNvPr id="427" name="Google Shape;427;g10b4db8d720_0_19"/>
          <p:cNvSpPr txBox="1"/>
          <p:nvPr/>
        </p:nvSpPr>
        <p:spPr>
          <a:xfrm>
            <a:off x="4346346" y="6427139"/>
            <a:ext cx="2547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Data preprocessing</a:t>
            </a:r>
            <a:endParaRPr/>
          </a:p>
        </p:txBody>
      </p:sp>
      <p:sp>
        <p:nvSpPr>
          <p:cNvPr id="428" name="Google Shape;428;g10b4db8d720_0_19"/>
          <p:cNvSpPr txBox="1"/>
          <p:nvPr/>
        </p:nvSpPr>
        <p:spPr>
          <a:xfrm>
            <a:off x="7881100" y="5330199"/>
            <a:ext cx="2583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Exploratory Data Analysis</a:t>
            </a:r>
            <a:endParaRPr/>
          </a:p>
        </p:txBody>
      </p:sp>
      <p:sp>
        <p:nvSpPr>
          <p:cNvPr id="429" name="Google Shape;429;g10b4db8d720_0_19"/>
          <p:cNvSpPr txBox="1"/>
          <p:nvPr/>
        </p:nvSpPr>
        <p:spPr>
          <a:xfrm>
            <a:off x="11443980" y="4362151"/>
            <a:ext cx="254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Correlations</a:t>
            </a:r>
            <a:endParaRPr/>
          </a:p>
        </p:txBody>
      </p:sp>
      <p:sp>
        <p:nvSpPr>
          <p:cNvPr id="430" name="Google Shape;430;g10b4db8d720_0_19"/>
          <p:cNvSpPr txBox="1"/>
          <p:nvPr/>
        </p:nvSpPr>
        <p:spPr>
          <a:xfrm>
            <a:off x="14928994" y="3308876"/>
            <a:ext cx="25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Space Mono"/>
                <a:ea typeface="Space Mono"/>
                <a:cs typeface="Space Mono"/>
                <a:sym typeface="Space Mono"/>
              </a:rPr>
              <a:t>ML</a:t>
            </a:r>
            <a:endParaRPr/>
          </a:p>
        </p:txBody>
      </p:sp>
      <p:sp>
        <p:nvSpPr>
          <p:cNvPr id="431" name="Google Shape;431;g10b4db8d720_0_19"/>
          <p:cNvSpPr txBox="1"/>
          <p:nvPr/>
        </p:nvSpPr>
        <p:spPr>
          <a:xfrm>
            <a:off x="11560350" y="5839637"/>
            <a:ext cx="23130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Correlation between crime types and stringency: showed that crime types are affected by stringency</a:t>
            </a:r>
            <a:endParaRPr sz="1800"/>
          </a:p>
        </p:txBody>
      </p:sp>
      <p:sp>
        <p:nvSpPr>
          <p:cNvPr id="432" name="Google Shape;432;g10b4db8d720_0_19"/>
          <p:cNvSpPr txBox="1"/>
          <p:nvPr/>
        </p:nvSpPr>
        <p:spPr>
          <a:xfrm>
            <a:off x="7863602" y="6530314"/>
            <a:ext cx="26007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Plots of outcomes, locations, cime </a:t>
            </a:r>
            <a:r>
              <a:rPr lang="en-US" sz="1800"/>
              <a:t>types to get insights on the data and the underlying characteristics.</a:t>
            </a:r>
            <a:endParaRPr sz="1800"/>
          </a:p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0b4db8d720_0_19"/>
          <p:cNvSpPr txBox="1"/>
          <p:nvPr/>
        </p:nvSpPr>
        <p:spPr>
          <a:xfrm>
            <a:off x="4576025" y="7868354"/>
            <a:ext cx="20853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Removed </a:t>
            </a:r>
            <a:r>
              <a:rPr lang="en-US" sz="1800"/>
              <a:t>missing</a:t>
            </a:r>
            <a:r>
              <a:rPr lang="en-US" sz="1800"/>
              <a:t> values, irrelevant columns, added columns, one hot encoded data. </a:t>
            </a:r>
            <a:endParaRPr sz="1800"/>
          </a:p>
        </p:txBody>
      </p:sp>
      <p:sp>
        <p:nvSpPr>
          <p:cNvPr id="434" name="Google Shape;434;g10b4db8d720_0_19"/>
          <p:cNvSpPr txBox="1"/>
          <p:nvPr/>
        </p:nvSpPr>
        <p:spPr>
          <a:xfrm>
            <a:off x="880160" y="8453207"/>
            <a:ext cx="23511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Explored research ideas and topics. Gathered data from the UK police database.</a:t>
            </a:r>
            <a:endParaRPr/>
          </a:p>
        </p:txBody>
      </p:sp>
      <p:sp>
        <p:nvSpPr>
          <p:cNvPr id="435" name="Google Shape;435;g10b4db8d720_0_19"/>
          <p:cNvSpPr txBox="1"/>
          <p:nvPr/>
        </p:nvSpPr>
        <p:spPr>
          <a:xfrm>
            <a:off x="-78" y="476250"/>
            <a:ext cx="182880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Project steps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11"/>
          <p:cNvGrpSpPr/>
          <p:nvPr/>
        </p:nvGrpSpPr>
        <p:grpSpPr>
          <a:xfrm>
            <a:off x="-183570" y="-188857"/>
            <a:ext cx="18655137" cy="3405123"/>
            <a:chOff x="0" y="0"/>
            <a:chExt cx="113352148" cy="20690170"/>
          </a:xfrm>
        </p:grpSpPr>
        <p:sp>
          <p:nvSpPr>
            <p:cNvPr id="441" name="Google Shape;441;p11"/>
            <p:cNvSpPr/>
            <p:nvPr/>
          </p:nvSpPr>
          <p:spPr>
            <a:xfrm>
              <a:off x="72390" y="72390"/>
              <a:ext cx="113207378" cy="20545389"/>
            </a:xfrm>
            <a:custGeom>
              <a:rect b="b" l="l" r="r" t="t"/>
              <a:pathLst>
                <a:path extrusionOk="0" h="20545389" w="113207381">
                  <a:moveTo>
                    <a:pt x="0" y="0"/>
                  </a:moveTo>
                  <a:lnTo>
                    <a:pt x="113207381" y="0"/>
                  </a:lnTo>
                  <a:lnTo>
                    <a:pt x="113207381" y="20545389"/>
                  </a:lnTo>
                  <a:lnTo>
                    <a:pt x="0" y="20545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442" name="Google Shape;442;p11"/>
            <p:cNvSpPr/>
            <p:nvPr/>
          </p:nvSpPr>
          <p:spPr>
            <a:xfrm>
              <a:off x="0" y="0"/>
              <a:ext cx="113352148" cy="20690170"/>
            </a:xfrm>
            <a:custGeom>
              <a:rect b="b" l="l" r="r" t="t"/>
              <a:pathLst>
                <a:path extrusionOk="0" h="20690170" w="113352151">
                  <a:moveTo>
                    <a:pt x="113207378" y="20545389"/>
                  </a:moveTo>
                  <a:lnTo>
                    <a:pt x="113352151" y="20545389"/>
                  </a:lnTo>
                  <a:lnTo>
                    <a:pt x="113352151" y="20690170"/>
                  </a:lnTo>
                  <a:lnTo>
                    <a:pt x="113207378" y="20690170"/>
                  </a:lnTo>
                  <a:lnTo>
                    <a:pt x="113207378" y="2054538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0545389"/>
                  </a:lnTo>
                  <a:lnTo>
                    <a:pt x="0" y="20545389"/>
                  </a:lnTo>
                  <a:lnTo>
                    <a:pt x="0" y="144780"/>
                  </a:lnTo>
                  <a:close/>
                  <a:moveTo>
                    <a:pt x="0" y="20545389"/>
                  </a:moveTo>
                  <a:lnTo>
                    <a:pt x="144780" y="20545389"/>
                  </a:lnTo>
                  <a:lnTo>
                    <a:pt x="144780" y="20690170"/>
                  </a:lnTo>
                  <a:lnTo>
                    <a:pt x="0" y="20690170"/>
                  </a:lnTo>
                  <a:lnTo>
                    <a:pt x="0" y="20545389"/>
                  </a:lnTo>
                  <a:close/>
                  <a:moveTo>
                    <a:pt x="113207378" y="144780"/>
                  </a:moveTo>
                  <a:lnTo>
                    <a:pt x="113352151" y="144780"/>
                  </a:lnTo>
                  <a:lnTo>
                    <a:pt x="113352151" y="20545389"/>
                  </a:lnTo>
                  <a:lnTo>
                    <a:pt x="113207378" y="20545389"/>
                  </a:lnTo>
                  <a:lnTo>
                    <a:pt x="113207378" y="144780"/>
                  </a:lnTo>
                  <a:close/>
                  <a:moveTo>
                    <a:pt x="144780" y="20545389"/>
                  </a:moveTo>
                  <a:lnTo>
                    <a:pt x="113207378" y="20545389"/>
                  </a:lnTo>
                  <a:lnTo>
                    <a:pt x="113207378" y="20690170"/>
                  </a:lnTo>
                  <a:lnTo>
                    <a:pt x="144780" y="20690170"/>
                  </a:lnTo>
                  <a:lnTo>
                    <a:pt x="144780" y="20545389"/>
                  </a:lnTo>
                  <a:close/>
                  <a:moveTo>
                    <a:pt x="113207378" y="0"/>
                  </a:moveTo>
                  <a:lnTo>
                    <a:pt x="113352151" y="0"/>
                  </a:lnTo>
                  <a:lnTo>
                    <a:pt x="113352151" y="144780"/>
                  </a:lnTo>
                  <a:lnTo>
                    <a:pt x="113207378" y="144780"/>
                  </a:lnTo>
                  <a:lnTo>
                    <a:pt x="1132073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3207378" y="0"/>
                  </a:lnTo>
                  <a:lnTo>
                    <a:pt x="1132073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grpSp>
        <p:nvGrpSpPr>
          <p:cNvPr id="443" name="Google Shape;443;p11"/>
          <p:cNvGrpSpPr/>
          <p:nvPr/>
        </p:nvGrpSpPr>
        <p:grpSpPr>
          <a:xfrm>
            <a:off x="-207425" y="3197226"/>
            <a:ext cx="6339662" cy="3768910"/>
            <a:chOff x="0" y="0"/>
            <a:chExt cx="39722195" cy="21773021"/>
          </a:xfrm>
        </p:grpSpPr>
        <p:sp>
          <p:nvSpPr>
            <p:cNvPr id="444" name="Google Shape;444;p11"/>
            <p:cNvSpPr/>
            <p:nvPr/>
          </p:nvSpPr>
          <p:spPr>
            <a:xfrm>
              <a:off x="72390" y="72390"/>
              <a:ext cx="39577415" cy="21628240"/>
            </a:xfrm>
            <a:custGeom>
              <a:rect b="b" l="l" r="r" t="t"/>
              <a:pathLst>
                <a:path extrusionOk="0" h="21628240" w="39577416">
                  <a:moveTo>
                    <a:pt x="0" y="0"/>
                  </a:moveTo>
                  <a:lnTo>
                    <a:pt x="39577416" y="0"/>
                  </a:lnTo>
                  <a:lnTo>
                    <a:pt x="39577416" y="21628240"/>
                  </a:lnTo>
                  <a:lnTo>
                    <a:pt x="0" y="2162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45" name="Google Shape;445;p11"/>
            <p:cNvSpPr/>
            <p:nvPr/>
          </p:nvSpPr>
          <p:spPr>
            <a:xfrm>
              <a:off x="0" y="0"/>
              <a:ext cx="39722195" cy="21773021"/>
            </a:xfrm>
            <a:custGeom>
              <a:rect b="b" l="l" r="r" t="t"/>
              <a:pathLst>
                <a:path extrusionOk="0" h="21773021" w="39722196">
                  <a:moveTo>
                    <a:pt x="39577417" y="21628241"/>
                  </a:moveTo>
                  <a:lnTo>
                    <a:pt x="39722196" y="21628241"/>
                  </a:lnTo>
                  <a:lnTo>
                    <a:pt x="39722196" y="21773021"/>
                  </a:lnTo>
                  <a:lnTo>
                    <a:pt x="39577417" y="21773021"/>
                  </a:lnTo>
                  <a:lnTo>
                    <a:pt x="39577417" y="216282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28241"/>
                  </a:lnTo>
                  <a:lnTo>
                    <a:pt x="0" y="21628241"/>
                  </a:lnTo>
                  <a:lnTo>
                    <a:pt x="0" y="144780"/>
                  </a:lnTo>
                  <a:close/>
                  <a:moveTo>
                    <a:pt x="0" y="21628241"/>
                  </a:moveTo>
                  <a:lnTo>
                    <a:pt x="144780" y="21628241"/>
                  </a:lnTo>
                  <a:lnTo>
                    <a:pt x="144780" y="21773021"/>
                  </a:lnTo>
                  <a:lnTo>
                    <a:pt x="0" y="21773021"/>
                  </a:lnTo>
                  <a:lnTo>
                    <a:pt x="0" y="21628241"/>
                  </a:lnTo>
                  <a:close/>
                  <a:moveTo>
                    <a:pt x="39577417" y="144780"/>
                  </a:moveTo>
                  <a:lnTo>
                    <a:pt x="39722196" y="144780"/>
                  </a:lnTo>
                  <a:lnTo>
                    <a:pt x="39722196" y="21628241"/>
                  </a:lnTo>
                  <a:lnTo>
                    <a:pt x="39577417" y="21628241"/>
                  </a:lnTo>
                  <a:lnTo>
                    <a:pt x="39577417" y="144780"/>
                  </a:lnTo>
                  <a:close/>
                  <a:moveTo>
                    <a:pt x="144780" y="21628241"/>
                  </a:moveTo>
                  <a:lnTo>
                    <a:pt x="39577417" y="21628241"/>
                  </a:lnTo>
                  <a:lnTo>
                    <a:pt x="39577417" y="21773021"/>
                  </a:lnTo>
                  <a:lnTo>
                    <a:pt x="144780" y="21773021"/>
                  </a:lnTo>
                  <a:lnTo>
                    <a:pt x="144780" y="21628241"/>
                  </a:lnTo>
                  <a:close/>
                  <a:moveTo>
                    <a:pt x="39577417" y="0"/>
                  </a:moveTo>
                  <a:lnTo>
                    <a:pt x="39722196" y="0"/>
                  </a:lnTo>
                  <a:lnTo>
                    <a:pt x="39722196" y="144780"/>
                  </a:lnTo>
                  <a:lnTo>
                    <a:pt x="39577417" y="144780"/>
                  </a:lnTo>
                  <a:lnTo>
                    <a:pt x="395774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9577417" y="0"/>
                  </a:lnTo>
                  <a:lnTo>
                    <a:pt x="395774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grpSp>
        <p:nvGrpSpPr>
          <p:cNvPr id="446" name="Google Shape;446;p11"/>
          <p:cNvGrpSpPr/>
          <p:nvPr/>
        </p:nvGrpSpPr>
        <p:grpSpPr>
          <a:xfrm>
            <a:off x="6102375" y="3197226"/>
            <a:ext cx="6127474" cy="3768910"/>
            <a:chOff x="0" y="0"/>
            <a:chExt cx="38392697" cy="21773021"/>
          </a:xfrm>
        </p:grpSpPr>
        <p:sp>
          <p:nvSpPr>
            <p:cNvPr id="447" name="Google Shape;447;p11"/>
            <p:cNvSpPr/>
            <p:nvPr/>
          </p:nvSpPr>
          <p:spPr>
            <a:xfrm>
              <a:off x="72390" y="72390"/>
              <a:ext cx="38247918" cy="21628240"/>
            </a:xfrm>
            <a:custGeom>
              <a:rect b="b" l="l" r="r" t="t"/>
              <a:pathLst>
                <a:path extrusionOk="0" h="21628240" w="38247919">
                  <a:moveTo>
                    <a:pt x="0" y="0"/>
                  </a:moveTo>
                  <a:lnTo>
                    <a:pt x="38247919" y="0"/>
                  </a:lnTo>
                  <a:lnTo>
                    <a:pt x="38247919" y="21628240"/>
                  </a:lnTo>
                  <a:lnTo>
                    <a:pt x="0" y="2162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48" name="Google Shape;448;p11"/>
            <p:cNvSpPr/>
            <p:nvPr/>
          </p:nvSpPr>
          <p:spPr>
            <a:xfrm>
              <a:off x="0" y="0"/>
              <a:ext cx="38392697" cy="21773021"/>
            </a:xfrm>
            <a:custGeom>
              <a:rect b="b" l="l" r="r" t="t"/>
              <a:pathLst>
                <a:path extrusionOk="0" h="21773021" w="38392698">
                  <a:moveTo>
                    <a:pt x="38247917" y="21628241"/>
                  </a:moveTo>
                  <a:lnTo>
                    <a:pt x="38392698" y="21628241"/>
                  </a:lnTo>
                  <a:lnTo>
                    <a:pt x="38392698" y="21773021"/>
                  </a:lnTo>
                  <a:lnTo>
                    <a:pt x="38247917" y="21773021"/>
                  </a:lnTo>
                  <a:lnTo>
                    <a:pt x="38247917" y="216282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28241"/>
                  </a:lnTo>
                  <a:lnTo>
                    <a:pt x="0" y="21628241"/>
                  </a:lnTo>
                  <a:lnTo>
                    <a:pt x="0" y="144780"/>
                  </a:lnTo>
                  <a:close/>
                  <a:moveTo>
                    <a:pt x="0" y="21628241"/>
                  </a:moveTo>
                  <a:lnTo>
                    <a:pt x="144780" y="21628241"/>
                  </a:lnTo>
                  <a:lnTo>
                    <a:pt x="144780" y="21773021"/>
                  </a:lnTo>
                  <a:lnTo>
                    <a:pt x="0" y="21773021"/>
                  </a:lnTo>
                  <a:lnTo>
                    <a:pt x="0" y="21628241"/>
                  </a:lnTo>
                  <a:close/>
                  <a:moveTo>
                    <a:pt x="38247917" y="144780"/>
                  </a:moveTo>
                  <a:lnTo>
                    <a:pt x="38392698" y="144780"/>
                  </a:lnTo>
                  <a:lnTo>
                    <a:pt x="38392698" y="21628241"/>
                  </a:lnTo>
                  <a:lnTo>
                    <a:pt x="38247917" y="21628241"/>
                  </a:lnTo>
                  <a:lnTo>
                    <a:pt x="38247917" y="144780"/>
                  </a:lnTo>
                  <a:close/>
                  <a:moveTo>
                    <a:pt x="144780" y="21628241"/>
                  </a:moveTo>
                  <a:lnTo>
                    <a:pt x="38247917" y="21628241"/>
                  </a:lnTo>
                  <a:lnTo>
                    <a:pt x="38247917" y="21773021"/>
                  </a:lnTo>
                  <a:lnTo>
                    <a:pt x="144780" y="21773021"/>
                  </a:lnTo>
                  <a:lnTo>
                    <a:pt x="144780" y="21628241"/>
                  </a:lnTo>
                  <a:close/>
                  <a:moveTo>
                    <a:pt x="38247917" y="0"/>
                  </a:moveTo>
                  <a:lnTo>
                    <a:pt x="38392698" y="0"/>
                  </a:lnTo>
                  <a:lnTo>
                    <a:pt x="38392698" y="144780"/>
                  </a:lnTo>
                  <a:lnTo>
                    <a:pt x="38247917" y="144780"/>
                  </a:lnTo>
                  <a:lnTo>
                    <a:pt x="382479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247917" y="0"/>
                  </a:lnTo>
                  <a:lnTo>
                    <a:pt x="382479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grpSp>
        <p:nvGrpSpPr>
          <p:cNvPr id="449" name="Google Shape;449;p11"/>
          <p:cNvGrpSpPr/>
          <p:nvPr/>
        </p:nvGrpSpPr>
        <p:grpSpPr>
          <a:xfrm>
            <a:off x="12204650" y="3197226"/>
            <a:ext cx="6268210" cy="3768910"/>
            <a:chOff x="0" y="0"/>
            <a:chExt cx="39274501" cy="21773021"/>
          </a:xfrm>
        </p:grpSpPr>
        <p:sp>
          <p:nvSpPr>
            <p:cNvPr id="450" name="Google Shape;450;p11"/>
            <p:cNvSpPr/>
            <p:nvPr/>
          </p:nvSpPr>
          <p:spPr>
            <a:xfrm>
              <a:off x="72390" y="72390"/>
              <a:ext cx="39129718" cy="21628240"/>
            </a:xfrm>
            <a:custGeom>
              <a:rect b="b" l="l" r="r" t="t"/>
              <a:pathLst>
                <a:path extrusionOk="0" h="21628240" w="39129719">
                  <a:moveTo>
                    <a:pt x="0" y="0"/>
                  </a:moveTo>
                  <a:lnTo>
                    <a:pt x="39129719" y="0"/>
                  </a:lnTo>
                  <a:lnTo>
                    <a:pt x="39129719" y="21628240"/>
                  </a:lnTo>
                  <a:lnTo>
                    <a:pt x="0" y="21628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51" name="Google Shape;451;p11"/>
            <p:cNvSpPr/>
            <p:nvPr/>
          </p:nvSpPr>
          <p:spPr>
            <a:xfrm>
              <a:off x="0" y="0"/>
              <a:ext cx="39274501" cy="21773021"/>
            </a:xfrm>
            <a:custGeom>
              <a:rect b="b" l="l" r="r" t="t"/>
              <a:pathLst>
                <a:path extrusionOk="0" h="21773021" w="39274502">
                  <a:moveTo>
                    <a:pt x="39129720" y="21628241"/>
                  </a:moveTo>
                  <a:lnTo>
                    <a:pt x="39274502" y="21628241"/>
                  </a:lnTo>
                  <a:lnTo>
                    <a:pt x="39274502" y="21773021"/>
                  </a:lnTo>
                  <a:lnTo>
                    <a:pt x="39129720" y="21773021"/>
                  </a:lnTo>
                  <a:lnTo>
                    <a:pt x="39129720" y="2162824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628241"/>
                  </a:lnTo>
                  <a:lnTo>
                    <a:pt x="0" y="21628241"/>
                  </a:lnTo>
                  <a:lnTo>
                    <a:pt x="0" y="144780"/>
                  </a:lnTo>
                  <a:close/>
                  <a:moveTo>
                    <a:pt x="0" y="21628241"/>
                  </a:moveTo>
                  <a:lnTo>
                    <a:pt x="144780" y="21628241"/>
                  </a:lnTo>
                  <a:lnTo>
                    <a:pt x="144780" y="21773021"/>
                  </a:lnTo>
                  <a:lnTo>
                    <a:pt x="0" y="21773021"/>
                  </a:lnTo>
                  <a:lnTo>
                    <a:pt x="0" y="21628241"/>
                  </a:lnTo>
                  <a:close/>
                  <a:moveTo>
                    <a:pt x="39129720" y="144780"/>
                  </a:moveTo>
                  <a:lnTo>
                    <a:pt x="39274502" y="144780"/>
                  </a:lnTo>
                  <a:lnTo>
                    <a:pt x="39274502" y="21628241"/>
                  </a:lnTo>
                  <a:lnTo>
                    <a:pt x="39129720" y="21628241"/>
                  </a:lnTo>
                  <a:lnTo>
                    <a:pt x="39129720" y="144780"/>
                  </a:lnTo>
                  <a:close/>
                  <a:moveTo>
                    <a:pt x="144780" y="21628241"/>
                  </a:moveTo>
                  <a:lnTo>
                    <a:pt x="39129720" y="21628241"/>
                  </a:lnTo>
                  <a:lnTo>
                    <a:pt x="39129720" y="21773021"/>
                  </a:lnTo>
                  <a:lnTo>
                    <a:pt x="144780" y="21773021"/>
                  </a:lnTo>
                  <a:lnTo>
                    <a:pt x="144780" y="21628241"/>
                  </a:lnTo>
                  <a:close/>
                  <a:moveTo>
                    <a:pt x="39129720" y="0"/>
                  </a:moveTo>
                  <a:lnTo>
                    <a:pt x="39274502" y="0"/>
                  </a:lnTo>
                  <a:lnTo>
                    <a:pt x="39274502" y="144780"/>
                  </a:lnTo>
                  <a:lnTo>
                    <a:pt x="39129720" y="144780"/>
                  </a:lnTo>
                  <a:lnTo>
                    <a:pt x="391297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9129720" y="0"/>
                  </a:lnTo>
                  <a:lnTo>
                    <a:pt x="391297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452" name="Google Shape;452;p11"/>
          <p:cNvSpPr txBox="1"/>
          <p:nvPr/>
        </p:nvSpPr>
        <p:spPr>
          <a:xfrm>
            <a:off x="1028700" y="888995"/>
            <a:ext cx="12096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3" name="Google Shape;453;p11"/>
          <p:cNvSpPr txBox="1"/>
          <p:nvPr/>
        </p:nvSpPr>
        <p:spPr>
          <a:xfrm>
            <a:off x="6888602" y="7177633"/>
            <a:ext cx="4229700" cy="27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London: Theft, Robbery, Burglary, Shoplifting, V</a:t>
            </a:r>
            <a:r>
              <a:rPr lang="en-US" sz="2100"/>
              <a:t>ehicle crime show high negative correlation with stringency</a:t>
            </a:r>
            <a:r>
              <a:rPr lang="en-US" sz="2100"/>
              <a:t> and Covid-19</a:t>
            </a:r>
            <a:endParaRPr sz="21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4" name="Google Shape;454;p11"/>
          <p:cNvSpPr txBox="1"/>
          <p:nvPr/>
        </p:nvSpPr>
        <p:spPr>
          <a:xfrm>
            <a:off x="6723465" y="7177633"/>
            <a:ext cx="441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 txBox="1"/>
          <p:nvPr/>
        </p:nvSpPr>
        <p:spPr>
          <a:xfrm>
            <a:off x="12917575" y="7177625"/>
            <a:ext cx="48411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Clustering</a:t>
            </a:r>
            <a:r>
              <a:rPr lang="en-US" sz="2000"/>
              <a:t> shows that data formed 3 different clusters before and during the </a:t>
            </a:r>
            <a:endParaRPr sz="20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pandemic. 2 clusters belonged to the pre-pandemic period while the other one during COVID. That indicates that there was a difference in the underlying data patterns before and after COVID.</a:t>
            </a:r>
            <a:endParaRPr sz="2000"/>
          </a:p>
        </p:txBody>
      </p:sp>
      <p:grpSp>
        <p:nvGrpSpPr>
          <p:cNvPr id="456" name="Google Shape;456;p11"/>
          <p:cNvGrpSpPr/>
          <p:nvPr/>
        </p:nvGrpSpPr>
        <p:grpSpPr>
          <a:xfrm>
            <a:off x="6747890" y="3427094"/>
            <a:ext cx="4841100" cy="3298717"/>
            <a:chOff x="0" y="0"/>
            <a:chExt cx="6454800" cy="4398289"/>
          </a:xfrm>
        </p:grpSpPr>
        <p:sp>
          <p:nvSpPr>
            <p:cNvPr id="457" name="Google Shape;457;p11"/>
            <p:cNvSpPr txBox="1"/>
            <p:nvPr/>
          </p:nvSpPr>
          <p:spPr>
            <a:xfrm>
              <a:off x="0" y="1382089"/>
              <a:ext cx="6454800" cy="30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</a:t>
              </a:r>
              <a:r>
                <a:rPr lang="en-US" sz="2999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OVID-19 and s</a:t>
              </a:r>
              <a:r>
                <a:rPr lang="en-US" sz="2999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tringency had an effect on crime rate</a:t>
              </a:r>
              <a:r>
                <a:rPr lang="en-US" sz="2999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s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58" name="Google Shape;458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138598" cy="8611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9" name="Google Shape;459;p11"/>
          <p:cNvGrpSpPr/>
          <p:nvPr/>
        </p:nvGrpSpPr>
        <p:grpSpPr>
          <a:xfrm>
            <a:off x="12864020" y="3395069"/>
            <a:ext cx="4841105" cy="3086381"/>
            <a:chOff x="-71400" y="-390800"/>
            <a:chExt cx="6454806" cy="4115174"/>
          </a:xfrm>
        </p:grpSpPr>
        <p:sp>
          <p:nvSpPr>
            <p:cNvPr id="460" name="Google Shape;460;p11"/>
            <p:cNvSpPr txBox="1"/>
            <p:nvPr/>
          </p:nvSpPr>
          <p:spPr>
            <a:xfrm>
              <a:off x="-71394" y="708174"/>
              <a:ext cx="6454800" cy="30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Data belonged in different clusters before and during COVID-19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61" name="Google Shape;461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1400" y="-390800"/>
              <a:ext cx="932395" cy="8611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11"/>
          <p:cNvGrpSpPr/>
          <p:nvPr/>
        </p:nvGrpSpPr>
        <p:grpSpPr>
          <a:xfrm>
            <a:off x="631027" y="3383371"/>
            <a:ext cx="4841100" cy="3376847"/>
            <a:chOff x="0" y="0"/>
            <a:chExt cx="6454800" cy="4502462"/>
          </a:xfrm>
        </p:grpSpPr>
        <p:sp>
          <p:nvSpPr>
            <p:cNvPr id="463" name="Google Shape;463;p11"/>
            <p:cNvSpPr txBox="1"/>
            <p:nvPr/>
          </p:nvSpPr>
          <p:spPr>
            <a:xfrm>
              <a:off x="0" y="1485362"/>
              <a:ext cx="6454800" cy="30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Street Crimes decreased during the pandemic with the exception of </a:t>
              </a:r>
              <a:r>
                <a:rPr lang="en-US" sz="3000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...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64" name="Google Shape;464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139034" cy="113903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5" name="Google Shape;465;p11"/>
          <p:cNvCxnSpPr/>
          <p:nvPr/>
        </p:nvCxnSpPr>
        <p:spPr>
          <a:xfrm rot="5400000">
            <a:off x="2401169" y="6907946"/>
            <a:ext cx="7430986" cy="0"/>
          </a:xfrm>
          <a:prstGeom prst="straightConnector1">
            <a:avLst/>
          </a:prstGeom>
          <a:noFill/>
          <a:ln cap="rnd" cmpd="sng" w="28575">
            <a:solidFill>
              <a:srgbClr val="F028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11"/>
          <p:cNvCxnSpPr/>
          <p:nvPr/>
        </p:nvCxnSpPr>
        <p:spPr>
          <a:xfrm rot="5400000">
            <a:off x="8498817" y="6907946"/>
            <a:ext cx="7430986" cy="0"/>
          </a:xfrm>
          <a:prstGeom prst="straightConnector1">
            <a:avLst/>
          </a:prstGeom>
          <a:noFill/>
          <a:ln cap="rnd" cmpd="sng" w="28575">
            <a:solidFill>
              <a:srgbClr val="F028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11"/>
          <p:cNvSpPr txBox="1"/>
          <p:nvPr/>
        </p:nvSpPr>
        <p:spPr>
          <a:xfrm>
            <a:off x="859627" y="7330033"/>
            <a:ext cx="4229700" cy="3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London: Drugs, Public Order and Bicycle Theft </a:t>
            </a:r>
            <a:endParaRPr sz="21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Other Cities: Violence and sexual offences, Dugs, Other Crime, and Public Order</a:t>
            </a:r>
            <a:endParaRPr sz="21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b505ce16c_0_199"/>
          <p:cNvSpPr txBox="1"/>
          <p:nvPr/>
        </p:nvSpPr>
        <p:spPr>
          <a:xfrm>
            <a:off x="10678896" y="1256398"/>
            <a:ext cx="290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73" name="Google Shape;473;g10b505ce16c_0_199"/>
          <p:cNvSpPr txBox="1"/>
          <p:nvPr/>
        </p:nvSpPr>
        <p:spPr>
          <a:xfrm>
            <a:off x="10678896" y="3199003"/>
            <a:ext cx="290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74" name="Google Shape;474;g10b505ce16c_0_199"/>
          <p:cNvSpPr txBox="1"/>
          <p:nvPr/>
        </p:nvSpPr>
        <p:spPr>
          <a:xfrm>
            <a:off x="14691051" y="4913578"/>
            <a:ext cx="182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75" name="Google Shape;475;g10b505ce16c_0_199"/>
          <p:cNvSpPr txBox="1"/>
          <p:nvPr/>
        </p:nvSpPr>
        <p:spPr>
          <a:xfrm>
            <a:off x="482325" y="862375"/>
            <a:ext cx="703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76" name="Google Shape;476;g10b505ce16c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337" y="6114736"/>
            <a:ext cx="3510351" cy="151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can Jira help your business? - Learn Live Online" id="477" name="Google Shape;477;g10b505ce16c_0_199"/>
          <p:cNvPicPr preferRelativeResize="0"/>
          <p:nvPr/>
        </p:nvPicPr>
        <p:blipFill rotWithShape="1">
          <a:blip r:embed="rId4">
            <a:alphaModFix/>
          </a:blip>
          <a:srcRect b="7994" l="4933" r="0" t="15499"/>
          <a:stretch/>
        </p:blipFill>
        <p:spPr>
          <a:xfrm>
            <a:off x="13579600" y="8479250"/>
            <a:ext cx="2960075" cy="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0b505ce16c_0_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9238" y="3353601"/>
            <a:ext cx="2960074" cy="111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0b505ce16c_0_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34377" y="767166"/>
            <a:ext cx="3169075" cy="129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10b505ce16c_0_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4188" y="3414411"/>
            <a:ext cx="2879625" cy="151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0b505ce16c_0_199"/>
          <p:cNvPicPr preferRelativeResize="0"/>
          <p:nvPr/>
        </p:nvPicPr>
        <p:blipFill rotWithShape="1">
          <a:blip r:embed="rId8">
            <a:alphaModFix/>
          </a:blip>
          <a:srcRect b="0" l="5003" r="5655" t="0"/>
          <a:stretch/>
        </p:blipFill>
        <p:spPr>
          <a:xfrm>
            <a:off x="10176613" y="2962191"/>
            <a:ext cx="3905250" cy="1296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0b505ce16c_0_1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9175" y="846338"/>
            <a:ext cx="2562678" cy="13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0b505ce16c_0_199"/>
          <p:cNvPicPr preferRelativeResize="0"/>
          <p:nvPr/>
        </p:nvPicPr>
        <p:blipFill rotWithShape="1">
          <a:blip r:embed="rId10">
            <a:alphaModFix/>
          </a:blip>
          <a:srcRect b="10111" l="7429" r="7946" t="10642"/>
          <a:stretch/>
        </p:blipFill>
        <p:spPr>
          <a:xfrm>
            <a:off x="9970538" y="4995437"/>
            <a:ext cx="2946449" cy="1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0b505ce16c_0_1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87475" y="7009226"/>
            <a:ext cx="2181257" cy="23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0b505ce16c_0_199"/>
          <p:cNvPicPr preferRelativeResize="0"/>
          <p:nvPr/>
        </p:nvPicPr>
        <p:blipFill rotWithShape="1">
          <a:blip r:embed="rId12">
            <a:alphaModFix/>
          </a:blip>
          <a:srcRect b="23851" l="16746" r="14816" t="26050"/>
          <a:stretch/>
        </p:blipFill>
        <p:spPr>
          <a:xfrm>
            <a:off x="13846837" y="6784950"/>
            <a:ext cx="2900701" cy="119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0b505ce16c_0_19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57163" y="7897538"/>
            <a:ext cx="32194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0b505ce16c_0_199"/>
          <p:cNvPicPr preferRelativeResize="0"/>
          <p:nvPr/>
        </p:nvPicPr>
        <p:blipFill rotWithShape="1">
          <a:blip r:embed="rId14">
            <a:alphaModFix/>
          </a:blip>
          <a:srcRect b="29857" l="1506" r="38713" t="10830"/>
          <a:stretch/>
        </p:blipFill>
        <p:spPr>
          <a:xfrm>
            <a:off x="14049550" y="4995413"/>
            <a:ext cx="3219450" cy="137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0b505ce16c_0_199"/>
          <p:cNvPicPr preferRelativeResize="0"/>
          <p:nvPr/>
        </p:nvPicPr>
        <p:blipFill rotWithShape="1">
          <a:blip r:embed="rId15">
            <a:alphaModFix/>
          </a:blip>
          <a:srcRect b="0" l="8923" r="8981" t="0"/>
          <a:stretch/>
        </p:blipFill>
        <p:spPr>
          <a:xfrm>
            <a:off x="5105950" y="4913563"/>
            <a:ext cx="2508800" cy="19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0b505ce16c_0_199"/>
          <p:cNvPicPr preferRelativeResize="0"/>
          <p:nvPr/>
        </p:nvPicPr>
        <p:blipFill rotWithShape="1">
          <a:blip r:embed="rId16">
            <a:alphaModFix/>
          </a:blip>
          <a:srcRect b="40034" l="30848" r="29958" t="41573"/>
          <a:stretch/>
        </p:blipFill>
        <p:spPr>
          <a:xfrm>
            <a:off x="1212200" y="7395063"/>
            <a:ext cx="3359799" cy="7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10b505ce16c_0_19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61335" y="8839663"/>
            <a:ext cx="39052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0b505ce16c_0_19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773575" y="942724"/>
            <a:ext cx="3510344" cy="141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g10b505ce16c_0_199"/>
          <p:cNvGrpSpPr/>
          <p:nvPr/>
        </p:nvGrpSpPr>
        <p:grpSpPr>
          <a:xfrm>
            <a:off x="-76385" y="-33081"/>
            <a:ext cx="18485370" cy="2386279"/>
            <a:chOff x="0" y="0"/>
            <a:chExt cx="109445648" cy="14128355"/>
          </a:xfrm>
        </p:grpSpPr>
        <p:sp>
          <p:nvSpPr>
            <p:cNvPr id="493" name="Google Shape;493;g10b505ce16c_0_199"/>
            <p:cNvSpPr/>
            <p:nvPr/>
          </p:nvSpPr>
          <p:spPr>
            <a:xfrm>
              <a:off x="72390" y="72390"/>
              <a:ext cx="109300866" cy="13983575"/>
            </a:xfrm>
            <a:custGeom>
              <a:rect b="b" l="l" r="r" t="t"/>
              <a:pathLst>
                <a:path extrusionOk="0" h="13983575" w="109300866">
                  <a:moveTo>
                    <a:pt x="0" y="0"/>
                  </a:moveTo>
                  <a:lnTo>
                    <a:pt x="109300866" y="0"/>
                  </a:lnTo>
                  <a:lnTo>
                    <a:pt x="109300866" y="13983575"/>
                  </a:lnTo>
                  <a:lnTo>
                    <a:pt x="0" y="13983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494" name="Google Shape;494;g10b505ce16c_0_199"/>
            <p:cNvSpPr/>
            <p:nvPr/>
          </p:nvSpPr>
          <p:spPr>
            <a:xfrm>
              <a:off x="0" y="0"/>
              <a:ext cx="109445648" cy="14128355"/>
            </a:xfrm>
            <a:custGeom>
              <a:rect b="b" l="l" r="r" t="t"/>
              <a:pathLst>
                <a:path extrusionOk="0" h="14128355" w="109445648">
                  <a:moveTo>
                    <a:pt x="109300876" y="13983574"/>
                  </a:moveTo>
                  <a:lnTo>
                    <a:pt x="109445648" y="13983574"/>
                  </a:lnTo>
                  <a:lnTo>
                    <a:pt x="109445648" y="14128355"/>
                  </a:lnTo>
                  <a:lnTo>
                    <a:pt x="109300876" y="14128355"/>
                  </a:lnTo>
                  <a:lnTo>
                    <a:pt x="109300876" y="13983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983574"/>
                  </a:lnTo>
                  <a:lnTo>
                    <a:pt x="0" y="13983574"/>
                  </a:lnTo>
                  <a:lnTo>
                    <a:pt x="0" y="144780"/>
                  </a:lnTo>
                  <a:close/>
                  <a:moveTo>
                    <a:pt x="0" y="13983574"/>
                  </a:moveTo>
                  <a:lnTo>
                    <a:pt x="144780" y="13983574"/>
                  </a:lnTo>
                  <a:lnTo>
                    <a:pt x="144780" y="14128355"/>
                  </a:lnTo>
                  <a:lnTo>
                    <a:pt x="0" y="14128355"/>
                  </a:lnTo>
                  <a:lnTo>
                    <a:pt x="0" y="13983574"/>
                  </a:lnTo>
                  <a:close/>
                  <a:moveTo>
                    <a:pt x="109300876" y="144780"/>
                  </a:moveTo>
                  <a:lnTo>
                    <a:pt x="109445648" y="144780"/>
                  </a:lnTo>
                  <a:lnTo>
                    <a:pt x="109445648" y="13983574"/>
                  </a:lnTo>
                  <a:lnTo>
                    <a:pt x="109300876" y="13983574"/>
                  </a:lnTo>
                  <a:lnTo>
                    <a:pt x="109300876" y="144780"/>
                  </a:lnTo>
                  <a:close/>
                  <a:moveTo>
                    <a:pt x="144780" y="13983574"/>
                  </a:moveTo>
                  <a:lnTo>
                    <a:pt x="109300876" y="13983574"/>
                  </a:lnTo>
                  <a:lnTo>
                    <a:pt x="109300876" y="14128355"/>
                  </a:lnTo>
                  <a:lnTo>
                    <a:pt x="144780" y="14128355"/>
                  </a:lnTo>
                  <a:lnTo>
                    <a:pt x="144780" y="13983574"/>
                  </a:lnTo>
                  <a:close/>
                  <a:moveTo>
                    <a:pt x="109300876" y="0"/>
                  </a:moveTo>
                  <a:lnTo>
                    <a:pt x="109445648" y="0"/>
                  </a:lnTo>
                  <a:lnTo>
                    <a:pt x="109445648" y="144780"/>
                  </a:lnTo>
                  <a:lnTo>
                    <a:pt x="109300876" y="144780"/>
                  </a:lnTo>
                  <a:lnTo>
                    <a:pt x="10930087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300876" y="0"/>
                  </a:lnTo>
                  <a:lnTo>
                    <a:pt x="1093008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sp>
        <p:nvSpPr>
          <p:cNvPr id="495" name="Google Shape;495;g10b505ce16c_0_199"/>
          <p:cNvSpPr txBox="1"/>
          <p:nvPr/>
        </p:nvSpPr>
        <p:spPr>
          <a:xfrm>
            <a:off x="900850" y="429200"/>
            <a:ext cx="166026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43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      </a:t>
            </a:r>
            <a:r>
              <a:rPr lang="en-US" sz="6943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Tools, libraries, and resources</a:t>
            </a:r>
            <a:endParaRPr sz="200">
              <a:solidFill>
                <a:schemeClr val="lt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496" name="Google Shape;496;g10b505ce16c_0_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402" y="5270566"/>
            <a:ext cx="3169075" cy="129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10b505ce16c_0_1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6200" y="2811087"/>
            <a:ext cx="2562678" cy="13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0b505ce16c_0_19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25763" y="3198999"/>
            <a:ext cx="3510344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98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4"/>
          <p:cNvSpPr/>
          <p:nvPr/>
        </p:nvSpPr>
        <p:spPr>
          <a:xfrm>
            <a:off x="1886300" y="8550900"/>
            <a:ext cx="5468240" cy="5302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028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14"/>
          <p:cNvGrpSpPr/>
          <p:nvPr/>
        </p:nvGrpSpPr>
        <p:grpSpPr>
          <a:xfrm>
            <a:off x="1306896" y="2769285"/>
            <a:ext cx="15675227" cy="5460169"/>
            <a:chOff x="0" y="0"/>
            <a:chExt cx="20900303" cy="7280226"/>
          </a:xfrm>
        </p:grpSpPr>
        <p:grpSp>
          <p:nvGrpSpPr>
            <p:cNvPr id="505" name="Google Shape;505;p14"/>
            <p:cNvGrpSpPr/>
            <p:nvPr/>
          </p:nvGrpSpPr>
          <p:grpSpPr>
            <a:xfrm>
              <a:off x="617142" y="479729"/>
              <a:ext cx="20283161" cy="6800497"/>
              <a:chOff x="0" y="0"/>
              <a:chExt cx="18939511" cy="6350000"/>
            </a:xfrm>
          </p:grpSpPr>
          <p:sp>
            <p:nvSpPr>
              <p:cNvPr id="506" name="Google Shape;506;p14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rect b="b" l="l" r="r" t="t"/>
                <a:pathLst>
                  <a:path extrusionOk="0"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4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rect b="b" l="l" r="r" t="t"/>
                <a:pathLst>
                  <a:path extrusionOk="0"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rect b="b" l="l" r="r" t="t"/>
                <a:pathLst>
                  <a:path extrusionOk="0"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rect b="b" l="l" r="r" t="t"/>
                <a:pathLst>
                  <a:path extrusionOk="0"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14"/>
            <p:cNvGrpSpPr/>
            <p:nvPr/>
          </p:nvGrpSpPr>
          <p:grpSpPr>
            <a:xfrm>
              <a:off x="0" y="0"/>
              <a:ext cx="20283161" cy="6800497"/>
              <a:chOff x="0" y="0"/>
              <a:chExt cx="18939511" cy="6350000"/>
            </a:xfrm>
          </p:grpSpPr>
          <p:sp>
            <p:nvSpPr>
              <p:cNvPr id="511" name="Google Shape;511;p14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rect b="b" l="l" r="r" t="t"/>
                <a:pathLst>
                  <a:path extrusionOk="0" h="918210" w="1888236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4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rect b="b" l="l" r="r" t="t"/>
                <a:pathLst>
                  <a:path extrusionOk="0" h="5377180" w="1888236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4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rect b="b" l="l" r="r" t="t"/>
                <a:pathLst>
                  <a:path extrusionOk="0" h="368300" w="151511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rect b="b" l="l" r="r" t="t"/>
                <a:pathLst>
                  <a:path extrusionOk="0" h="6350000" w="18939511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15" name="Google Shape;5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2450" y="0"/>
            <a:ext cx="3398125" cy="32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4"/>
          <p:cNvSpPr txBox="1"/>
          <p:nvPr/>
        </p:nvSpPr>
        <p:spPr>
          <a:xfrm>
            <a:off x="1886305" y="3806357"/>
            <a:ext cx="14246700" cy="3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998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Thank you! Stay safe.</a:t>
            </a:r>
            <a:endParaRPr sz="100"/>
          </a:p>
        </p:txBody>
      </p:sp>
      <p:sp>
        <p:nvSpPr>
          <p:cNvPr id="517" name="Google Shape;517;p14"/>
          <p:cNvSpPr txBox="1"/>
          <p:nvPr/>
        </p:nvSpPr>
        <p:spPr>
          <a:xfrm>
            <a:off x="1430475" y="8550900"/>
            <a:ext cx="686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399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98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2153225" y="4118450"/>
            <a:ext cx="3718369" cy="4041904"/>
            <a:chOff x="0" y="-19050"/>
            <a:chExt cx="5118900" cy="8869661"/>
          </a:xfrm>
        </p:grpSpPr>
        <p:sp>
          <p:nvSpPr>
            <p:cNvPr id="114" name="Google Shape;114;p3"/>
            <p:cNvSpPr txBox="1"/>
            <p:nvPr/>
          </p:nvSpPr>
          <p:spPr>
            <a:xfrm>
              <a:off x="1302897" y="-19050"/>
              <a:ext cx="2513100" cy="23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000" u="none" cap="none" strike="noStrike">
                  <a:solidFill>
                    <a:srgbClr val="F0286B"/>
                  </a:solidFill>
                  <a:latin typeface="Tomorrow"/>
                  <a:ea typeface="Tomorrow"/>
                  <a:cs typeface="Tomorrow"/>
                  <a:sym typeface="Tomorrow"/>
                </a:rPr>
                <a:t>1</a:t>
              </a:r>
              <a:endParaRPr>
                <a:solidFill>
                  <a:srgbClr val="F0286B"/>
                </a:solidFill>
              </a:endParaRPr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0" y="1757411"/>
              <a:ext cx="5118900" cy="70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Does</a:t>
              </a:r>
              <a:r>
                <a:rPr lang="en-US" sz="30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 the Covid-19 Pandemic have an effect on street crime levels?</a:t>
              </a:r>
              <a:endParaRPr sz="3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7201650" y="4083175"/>
            <a:ext cx="3959575" cy="4503700"/>
            <a:chOff x="0" y="-19050"/>
            <a:chExt cx="4518000" cy="9883037"/>
          </a:xfrm>
        </p:grpSpPr>
        <p:sp>
          <p:nvSpPr>
            <p:cNvPr id="117" name="Google Shape;117;p3"/>
            <p:cNvSpPr txBox="1"/>
            <p:nvPr/>
          </p:nvSpPr>
          <p:spPr>
            <a:xfrm>
              <a:off x="1002563" y="-19050"/>
              <a:ext cx="2513100" cy="23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000" u="none" cap="none" strike="noStrike">
                  <a:solidFill>
                    <a:srgbClr val="F0286B"/>
                  </a:solidFill>
                  <a:latin typeface="Tomorrow"/>
                  <a:ea typeface="Tomorrow"/>
                  <a:cs typeface="Tomorrow"/>
                  <a:sym typeface="Tomorrow"/>
                </a:rPr>
                <a:t>2</a:t>
              </a:r>
              <a:endParaRPr>
                <a:solidFill>
                  <a:srgbClr val="F0286B"/>
                </a:solidFill>
              </a:endParaRPr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0" y="1757387"/>
              <a:ext cx="4518000" cy="81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FFFFF"/>
                  </a:solidFill>
                  <a:latin typeface="Space Mono"/>
                  <a:ea typeface="Space Mono"/>
                  <a:cs typeface="Space Mono"/>
                  <a:sym typeface="Space Mono"/>
                </a:rPr>
                <a:t>What are the top street crimes, crime locations and crime outcomes before and during the Pandemic?</a:t>
              </a:r>
              <a:endParaRPr sz="3000"/>
            </a:p>
          </p:txBody>
        </p:sp>
      </p:grpSp>
      <p:grpSp>
        <p:nvGrpSpPr>
          <p:cNvPr id="119" name="Google Shape;119;p3"/>
          <p:cNvGrpSpPr/>
          <p:nvPr/>
        </p:nvGrpSpPr>
        <p:grpSpPr>
          <a:xfrm>
            <a:off x="13222996" y="3971691"/>
            <a:ext cx="2830124" cy="1271340"/>
            <a:chOff x="0" y="-19050"/>
            <a:chExt cx="4441500" cy="2789861"/>
          </a:xfrm>
        </p:grpSpPr>
        <p:sp>
          <p:nvSpPr>
            <p:cNvPr id="120" name="Google Shape;120;p3"/>
            <p:cNvSpPr txBox="1"/>
            <p:nvPr/>
          </p:nvSpPr>
          <p:spPr>
            <a:xfrm>
              <a:off x="964327" y="-19050"/>
              <a:ext cx="2513100" cy="47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0286B"/>
                </a:solidFill>
              </a:endParaRPr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0" y="1757411"/>
              <a:ext cx="4441500" cy="10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/>
            </a:p>
          </p:txBody>
        </p:sp>
      </p:grpSp>
      <p:grpSp>
        <p:nvGrpSpPr>
          <p:cNvPr id="122" name="Google Shape;122;p3"/>
          <p:cNvGrpSpPr/>
          <p:nvPr/>
        </p:nvGrpSpPr>
        <p:grpSpPr>
          <a:xfrm>
            <a:off x="3898270" y="396609"/>
            <a:ext cx="10396253" cy="2510225"/>
            <a:chOff x="2263275" y="878775"/>
            <a:chExt cx="10838462" cy="2810058"/>
          </a:xfrm>
        </p:grpSpPr>
        <p:grpSp>
          <p:nvGrpSpPr>
            <p:cNvPr id="123" name="Google Shape;123;p3"/>
            <p:cNvGrpSpPr/>
            <p:nvPr/>
          </p:nvGrpSpPr>
          <p:grpSpPr>
            <a:xfrm>
              <a:off x="2263275" y="878775"/>
              <a:ext cx="10838462" cy="2810058"/>
              <a:chOff x="0" y="0"/>
              <a:chExt cx="20899464" cy="7279944"/>
            </a:xfrm>
          </p:grpSpPr>
          <p:grpSp>
            <p:nvGrpSpPr>
              <p:cNvPr id="124" name="Google Shape;124;p3"/>
              <p:cNvGrpSpPr/>
              <p:nvPr/>
            </p:nvGrpSpPr>
            <p:grpSpPr>
              <a:xfrm>
                <a:off x="617142" y="479729"/>
                <a:ext cx="20282322" cy="6800215"/>
                <a:chOff x="0" y="0"/>
                <a:chExt cx="18939511" cy="635000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7940" y="27940"/>
                  <a:ext cx="18882360" cy="918210"/>
                </a:xfrm>
                <a:custGeom>
                  <a:rect b="b" l="l" r="r" t="t"/>
                  <a:pathLst>
                    <a:path extrusionOk="0" h="918210" w="18882360">
                      <a:moveTo>
                        <a:pt x="18882360" y="918210"/>
                      </a:moveTo>
                      <a:lnTo>
                        <a:pt x="12447270" y="918210"/>
                      </a:lnTo>
                      <a:moveTo>
                        <a:pt x="12447270" y="918210"/>
                      </a:moveTo>
                      <a:lnTo>
                        <a:pt x="0" y="918210"/>
                      </a:lnTo>
                      <a:lnTo>
                        <a:pt x="0" y="445770"/>
                      </a:lnTo>
                      <a:cubicBezTo>
                        <a:pt x="0" y="200660"/>
                        <a:pt x="199390" y="0"/>
                        <a:pt x="445770" y="0"/>
                      </a:cubicBezTo>
                      <a:lnTo>
                        <a:pt x="18437860" y="0"/>
                      </a:lnTo>
                      <a:cubicBezTo>
                        <a:pt x="18682971" y="0"/>
                        <a:pt x="18882360" y="199390"/>
                        <a:pt x="18882360" y="445770"/>
                      </a:cubicBezTo>
                      <a:lnTo>
                        <a:pt x="18882360" y="918210"/>
                      </a:lnTo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27940" y="944880"/>
                  <a:ext cx="18882360" cy="5377180"/>
                </a:xfrm>
                <a:custGeom>
                  <a:rect b="b" l="l" r="r" t="t"/>
                  <a:pathLst>
                    <a:path extrusionOk="0" h="5377180" w="18882360">
                      <a:moveTo>
                        <a:pt x="9331960" y="0"/>
                      </a:moveTo>
                      <a:lnTo>
                        <a:pt x="18882360" y="0"/>
                      </a:lnTo>
                      <a:lnTo>
                        <a:pt x="18882360" y="4931410"/>
                      </a:lnTo>
                      <a:cubicBezTo>
                        <a:pt x="18882360" y="5176520"/>
                        <a:pt x="18682971" y="5377180"/>
                        <a:pt x="18436590" y="5377180"/>
                      </a:cubicBezTo>
                      <a:lnTo>
                        <a:pt x="445770" y="5377180"/>
                      </a:lnTo>
                      <a:cubicBezTo>
                        <a:pt x="200660" y="5377180"/>
                        <a:pt x="0" y="5177790"/>
                        <a:pt x="0" y="4931410"/>
                      </a:cubicBezTo>
                      <a:lnTo>
                        <a:pt x="0" y="0"/>
                      </a:lnTo>
                      <a:lnTo>
                        <a:pt x="9014460" y="0"/>
                      </a:lnTo>
                      <a:moveTo>
                        <a:pt x="9014460" y="0"/>
                      </a:moveTo>
                      <a:lnTo>
                        <a:pt x="9331960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499110" y="299720"/>
                  <a:ext cx="1515110" cy="368300"/>
                </a:xfrm>
                <a:custGeom>
                  <a:rect b="b" l="l" r="r" t="t"/>
                  <a:pathLst>
                    <a:path extrusionOk="0" h="368300" w="1515110">
                      <a:moveTo>
                        <a:pt x="184150" y="0"/>
                      </a:moveTo>
                      <a:cubicBezTo>
                        <a:pt x="82550" y="0"/>
                        <a:pt x="0" y="82550"/>
                        <a:pt x="0" y="184150"/>
                      </a:cubicBezTo>
                      <a:cubicBezTo>
                        <a:pt x="0" y="285750"/>
                        <a:pt x="82550" y="368300"/>
                        <a:pt x="184150" y="368300"/>
                      </a:cubicBezTo>
                      <a:cubicBezTo>
                        <a:pt x="285750" y="368300"/>
                        <a:pt x="368300" y="285750"/>
                        <a:pt x="368300" y="184150"/>
                      </a:cubicBezTo>
                      <a:cubicBezTo>
                        <a:pt x="368300" y="82550"/>
                        <a:pt x="285750" y="0"/>
                        <a:pt x="184150" y="0"/>
                      </a:cubicBezTo>
                      <a:close/>
                      <a:moveTo>
                        <a:pt x="756920" y="0"/>
                      </a:moveTo>
                      <a:cubicBezTo>
                        <a:pt x="655320" y="0"/>
                        <a:pt x="572770" y="82550"/>
                        <a:pt x="572770" y="184150"/>
                      </a:cubicBezTo>
                      <a:cubicBezTo>
                        <a:pt x="572770" y="285750"/>
                        <a:pt x="655320" y="368300"/>
                        <a:pt x="756920" y="368300"/>
                      </a:cubicBezTo>
                      <a:cubicBezTo>
                        <a:pt x="858520" y="368300"/>
                        <a:pt x="941070" y="285750"/>
                        <a:pt x="941070" y="184150"/>
                      </a:cubicBezTo>
                      <a:cubicBezTo>
                        <a:pt x="941070" y="82550"/>
                        <a:pt x="858520" y="0"/>
                        <a:pt x="756920" y="0"/>
                      </a:cubicBezTo>
                      <a:close/>
                      <a:moveTo>
                        <a:pt x="1330960" y="0"/>
                      </a:moveTo>
                      <a:cubicBezTo>
                        <a:pt x="1229360" y="0"/>
                        <a:pt x="1146810" y="82550"/>
                        <a:pt x="1146810" y="184150"/>
                      </a:cubicBezTo>
                      <a:cubicBezTo>
                        <a:pt x="1146810" y="285750"/>
                        <a:pt x="1229360" y="368300"/>
                        <a:pt x="1330960" y="368300"/>
                      </a:cubicBezTo>
                      <a:cubicBezTo>
                        <a:pt x="1432560" y="368300"/>
                        <a:pt x="1515110" y="285750"/>
                        <a:pt x="1515110" y="184150"/>
                      </a:cubicBezTo>
                      <a:cubicBezTo>
                        <a:pt x="1515110" y="82550"/>
                        <a:pt x="1432560" y="0"/>
                        <a:pt x="13309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0" y="0"/>
                  <a:ext cx="18939511" cy="6350000"/>
                </a:xfrm>
                <a:custGeom>
                  <a:rect b="b" l="l" r="r" t="t"/>
                  <a:pathLst>
                    <a:path extrusionOk="0" h="6350000" w="18939511">
                      <a:moveTo>
                        <a:pt x="18464530" y="0"/>
                      </a:moveTo>
                      <a:lnTo>
                        <a:pt x="473710" y="0"/>
                      </a:lnTo>
                      <a:cubicBezTo>
                        <a:pt x="212090" y="0"/>
                        <a:pt x="0" y="212090"/>
                        <a:pt x="0" y="473710"/>
                      </a:cubicBezTo>
                      <a:lnTo>
                        <a:pt x="0" y="946150"/>
                      </a:lnTo>
                      <a:lnTo>
                        <a:pt x="0" y="5877560"/>
                      </a:lnTo>
                      <a:cubicBezTo>
                        <a:pt x="0" y="6137910"/>
                        <a:pt x="212090" y="6350000"/>
                        <a:pt x="473710" y="6350000"/>
                      </a:cubicBezTo>
                      <a:lnTo>
                        <a:pt x="18465800" y="6350000"/>
                      </a:lnTo>
                      <a:cubicBezTo>
                        <a:pt x="18727420" y="6350000"/>
                        <a:pt x="18939511" y="6137910"/>
                        <a:pt x="18939511" y="5876290"/>
                      </a:cubicBezTo>
                      <a:lnTo>
                        <a:pt x="18939511" y="944880"/>
                      </a:lnTo>
                      <a:lnTo>
                        <a:pt x="18939511" y="473710"/>
                      </a:lnTo>
                      <a:cubicBezTo>
                        <a:pt x="18938239" y="212090"/>
                        <a:pt x="18726150" y="0"/>
                        <a:pt x="18464530" y="0"/>
                      </a:cubicBezTo>
                      <a:close/>
                      <a:moveTo>
                        <a:pt x="55880" y="473710"/>
                      </a:moveTo>
                      <a:cubicBezTo>
                        <a:pt x="55880" y="243840"/>
                        <a:pt x="242570" y="55880"/>
                        <a:pt x="473710" y="55880"/>
                      </a:cubicBezTo>
                      <a:lnTo>
                        <a:pt x="18465800" y="55880"/>
                      </a:lnTo>
                      <a:cubicBezTo>
                        <a:pt x="18695670" y="55880"/>
                        <a:pt x="18883630" y="242570"/>
                        <a:pt x="18883630" y="473710"/>
                      </a:cubicBezTo>
                      <a:lnTo>
                        <a:pt x="18883630" y="918210"/>
                      </a:lnTo>
                      <a:lnTo>
                        <a:pt x="55880" y="918210"/>
                      </a:lnTo>
                      <a:lnTo>
                        <a:pt x="55880" y="473710"/>
                      </a:lnTo>
                      <a:close/>
                      <a:moveTo>
                        <a:pt x="18464530" y="6294120"/>
                      </a:moveTo>
                      <a:lnTo>
                        <a:pt x="473710" y="6294120"/>
                      </a:lnTo>
                      <a:cubicBezTo>
                        <a:pt x="243840" y="6294120"/>
                        <a:pt x="55880" y="6107430"/>
                        <a:pt x="55880" y="5876290"/>
                      </a:cubicBezTo>
                      <a:lnTo>
                        <a:pt x="55880" y="972820"/>
                      </a:lnTo>
                      <a:lnTo>
                        <a:pt x="18882361" y="972820"/>
                      </a:lnTo>
                      <a:lnTo>
                        <a:pt x="18882361" y="5876290"/>
                      </a:lnTo>
                      <a:cubicBezTo>
                        <a:pt x="18882361" y="6107430"/>
                        <a:pt x="18695670" y="6294120"/>
                        <a:pt x="18464530" y="6294120"/>
                      </a:cubicBezTo>
                      <a:close/>
                      <a:moveTo>
                        <a:pt x="683260" y="273050"/>
                      </a:moveTo>
                      <a:cubicBezTo>
                        <a:pt x="566420" y="273050"/>
                        <a:pt x="471170" y="368300"/>
                        <a:pt x="471170" y="485140"/>
                      </a:cubicBezTo>
                      <a:cubicBezTo>
                        <a:pt x="471170" y="601980"/>
                        <a:pt x="566420" y="697230"/>
                        <a:pt x="683260" y="697230"/>
                      </a:cubicBezTo>
                      <a:cubicBezTo>
                        <a:pt x="800100" y="697230"/>
                        <a:pt x="895350" y="601980"/>
                        <a:pt x="895350" y="485140"/>
                      </a:cubicBezTo>
                      <a:cubicBezTo>
                        <a:pt x="895350" y="368300"/>
                        <a:pt x="800100" y="273050"/>
                        <a:pt x="683260" y="273050"/>
                      </a:cubicBezTo>
                      <a:close/>
                      <a:moveTo>
                        <a:pt x="683260" y="641350"/>
                      </a:moveTo>
                      <a:cubicBezTo>
                        <a:pt x="596900" y="641350"/>
                        <a:pt x="527050" y="571500"/>
                        <a:pt x="527050" y="485140"/>
                      </a:cubicBezTo>
                      <a:cubicBezTo>
                        <a:pt x="527050" y="398780"/>
                        <a:pt x="596900" y="328930"/>
                        <a:pt x="683260" y="328930"/>
                      </a:cubicBezTo>
                      <a:cubicBezTo>
                        <a:pt x="769620" y="328930"/>
                        <a:pt x="839470" y="398780"/>
                        <a:pt x="839470" y="485140"/>
                      </a:cubicBezTo>
                      <a:cubicBezTo>
                        <a:pt x="839470" y="571500"/>
                        <a:pt x="769620" y="641350"/>
                        <a:pt x="683260" y="641350"/>
                      </a:cubicBezTo>
                      <a:close/>
                      <a:moveTo>
                        <a:pt x="1256030" y="273050"/>
                      </a:moveTo>
                      <a:cubicBezTo>
                        <a:pt x="1139190" y="273050"/>
                        <a:pt x="1043940" y="368300"/>
                        <a:pt x="1043940" y="485140"/>
                      </a:cubicBezTo>
                      <a:cubicBezTo>
                        <a:pt x="1043940" y="601980"/>
                        <a:pt x="1139190" y="697230"/>
                        <a:pt x="1256030" y="697230"/>
                      </a:cubicBezTo>
                      <a:cubicBezTo>
                        <a:pt x="1372870" y="697230"/>
                        <a:pt x="1468120" y="601980"/>
                        <a:pt x="1468120" y="485140"/>
                      </a:cubicBezTo>
                      <a:cubicBezTo>
                        <a:pt x="1468120" y="368300"/>
                        <a:pt x="1372870" y="273050"/>
                        <a:pt x="1256030" y="273050"/>
                      </a:cubicBezTo>
                      <a:close/>
                      <a:moveTo>
                        <a:pt x="1256030" y="641350"/>
                      </a:moveTo>
                      <a:cubicBezTo>
                        <a:pt x="1169670" y="641350"/>
                        <a:pt x="1099820" y="571500"/>
                        <a:pt x="1099820" y="485140"/>
                      </a:cubicBezTo>
                      <a:cubicBezTo>
                        <a:pt x="1099820" y="398780"/>
                        <a:pt x="1169670" y="328930"/>
                        <a:pt x="1256030" y="328930"/>
                      </a:cubicBezTo>
                      <a:cubicBezTo>
                        <a:pt x="1342390" y="328930"/>
                        <a:pt x="1412240" y="398780"/>
                        <a:pt x="1412240" y="485140"/>
                      </a:cubicBezTo>
                      <a:cubicBezTo>
                        <a:pt x="1412240" y="571500"/>
                        <a:pt x="1342390" y="641350"/>
                        <a:pt x="1256030" y="641350"/>
                      </a:cubicBezTo>
                      <a:close/>
                      <a:moveTo>
                        <a:pt x="1830070" y="273050"/>
                      </a:moveTo>
                      <a:cubicBezTo>
                        <a:pt x="1713230" y="273050"/>
                        <a:pt x="1617980" y="368300"/>
                        <a:pt x="1617980" y="485140"/>
                      </a:cubicBezTo>
                      <a:cubicBezTo>
                        <a:pt x="1617980" y="601980"/>
                        <a:pt x="1713230" y="697230"/>
                        <a:pt x="1830070" y="697230"/>
                      </a:cubicBezTo>
                      <a:cubicBezTo>
                        <a:pt x="1946910" y="697230"/>
                        <a:pt x="2042160" y="601980"/>
                        <a:pt x="2042160" y="485140"/>
                      </a:cubicBezTo>
                      <a:cubicBezTo>
                        <a:pt x="2042160" y="368300"/>
                        <a:pt x="1946910" y="273050"/>
                        <a:pt x="1830070" y="273050"/>
                      </a:cubicBezTo>
                      <a:close/>
                      <a:moveTo>
                        <a:pt x="1830070" y="641350"/>
                      </a:moveTo>
                      <a:cubicBezTo>
                        <a:pt x="1743710" y="641350"/>
                        <a:pt x="1673860" y="571500"/>
                        <a:pt x="1673860" y="485140"/>
                      </a:cubicBezTo>
                      <a:cubicBezTo>
                        <a:pt x="1673860" y="398780"/>
                        <a:pt x="1743710" y="328930"/>
                        <a:pt x="1830070" y="328930"/>
                      </a:cubicBezTo>
                      <a:cubicBezTo>
                        <a:pt x="1916430" y="328930"/>
                        <a:pt x="1986280" y="398780"/>
                        <a:pt x="1986280" y="485140"/>
                      </a:cubicBezTo>
                      <a:cubicBezTo>
                        <a:pt x="1986280" y="571500"/>
                        <a:pt x="1915160" y="641350"/>
                        <a:pt x="1830070" y="641350"/>
                      </a:cubicBezTo>
                      <a:close/>
                      <a:moveTo>
                        <a:pt x="18502630" y="488950"/>
                      </a:moveTo>
                      <a:cubicBezTo>
                        <a:pt x="18502630" y="504190"/>
                        <a:pt x="18489930" y="516890"/>
                        <a:pt x="18474691" y="516890"/>
                      </a:cubicBezTo>
                      <a:lnTo>
                        <a:pt x="18474691" y="516890"/>
                      </a:lnTo>
                      <a:lnTo>
                        <a:pt x="18318480" y="515620"/>
                      </a:lnTo>
                      <a:lnTo>
                        <a:pt x="18318480" y="670560"/>
                      </a:lnTo>
                      <a:cubicBezTo>
                        <a:pt x="18318480" y="685800"/>
                        <a:pt x="18305780" y="698500"/>
                        <a:pt x="18290541" y="698500"/>
                      </a:cubicBezTo>
                      <a:cubicBezTo>
                        <a:pt x="18275302" y="698500"/>
                        <a:pt x="18262602" y="685800"/>
                        <a:pt x="18262602" y="670560"/>
                      </a:cubicBezTo>
                      <a:lnTo>
                        <a:pt x="18262602" y="515620"/>
                      </a:lnTo>
                      <a:lnTo>
                        <a:pt x="18106391" y="514350"/>
                      </a:lnTo>
                      <a:cubicBezTo>
                        <a:pt x="18091152" y="514350"/>
                        <a:pt x="18078452" y="501650"/>
                        <a:pt x="18078452" y="486410"/>
                      </a:cubicBezTo>
                      <a:cubicBezTo>
                        <a:pt x="18078452" y="471170"/>
                        <a:pt x="18091152" y="458470"/>
                        <a:pt x="18106391" y="458470"/>
                      </a:cubicBezTo>
                      <a:lnTo>
                        <a:pt x="18106391" y="458470"/>
                      </a:lnTo>
                      <a:lnTo>
                        <a:pt x="18262602" y="459740"/>
                      </a:lnTo>
                      <a:lnTo>
                        <a:pt x="18262602" y="302260"/>
                      </a:lnTo>
                      <a:cubicBezTo>
                        <a:pt x="18262602" y="287020"/>
                        <a:pt x="18275302" y="274320"/>
                        <a:pt x="18290541" y="274320"/>
                      </a:cubicBezTo>
                      <a:cubicBezTo>
                        <a:pt x="18305780" y="274320"/>
                        <a:pt x="18318480" y="287020"/>
                        <a:pt x="18318480" y="302260"/>
                      </a:cubicBezTo>
                      <a:lnTo>
                        <a:pt x="18318480" y="459740"/>
                      </a:lnTo>
                      <a:lnTo>
                        <a:pt x="18474691" y="461010"/>
                      </a:lnTo>
                      <a:cubicBezTo>
                        <a:pt x="18491200" y="461010"/>
                        <a:pt x="18502630" y="473710"/>
                        <a:pt x="18502630" y="4889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" name="Google Shape;129;p3"/>
              <p:cNvGrpSpPr/>
              <p:nvPr/>
            </p:nvGrpSpPr>
            <p:grpSpPr>
              <a:xfrm>
                <a:off x="0" y="0"/>
                <a:ext cx="20282322" cy="6800215"/>
                <a:chOff x="0" y="0"/>
                <a:chExt cx="18939511" cy="6350000"/>
              </a:xfrm>
            </p:grpSpPr>
            <p:sp>
              <p:nvSpPr>
                <p:cNvPr id="130" name="Google Shape;130;p3"/>
                <p:cNvSpPr/>
                <p:nvPr/>
              </p:nvSpPr>
              <p:spPr>
                <a:xfrm>
                  <a:off x="27940" y="27940"/>
                  <a:ext cx="18882360" cy="918210"/>
                </a:xfrm>
                <a:custGeom>
                  <a:rect b="b" l="l" r="r" t="t"/>
                  <a:pathLst>
                    <a:path extrusionOk="0" h="918210" w="18882360">
                      <a:moveTo>
                        <a:pt x="18882360" y="918210"/>
                      </a:moveTo>
                      <a:lnTo>
                        <a:pt x="12447270" y="918210"/>
                      </a:lnTo>
                      <a:moveTo>
                        <a:pt x="12447270" y="918210"/>
                      </a:moveTo>
                      <a:lnTo>
                        <a:pt x="0" y="918210"/>
                      </a:lnTo>
                      <a:lnTo>
                        <a:pt x="0" y="445770"/>
                      </a:lnTo>
                      <a:cubicBezTo>
                        <a:pt x="0" y="200660"/>
                        <a:pt x="199390" y="0"/>
                        <a:pt x="445770" y="0"/>
                      </a:cubicBezTo>
                      <a:lnTo>
                        <a:pt x="18437860" y="0"/>
                      </a:lnTo>
                      <a:cubicBezTo>
                        <a:pt x="18682971" y="0"/>
                        <a:pt x="18882360" y="199390"/>
                        <a:pt x="18882360" y="445770"/>
                      </a:cubicBezTo>
                      <a:lnTo>
                        <a:pt x="18882360" y="918210"/>
                      </a:lnTo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7940" y="944880"/>
                  <a:ext cx="18882360" cy="5377180"/>
                </a:xfrm>
                <a:custGeom>
                  <a:rect b="b" l="l" r="r" t="t"/>
                  <a:pathLst>
                    <a:path extrusionOk="0" h="5377180" w="18882360">
                      <a:moveTo>
                        <a:pt x="9331960" y="0"/>
                      </a:moveTo>
                      <a:lnTo>
                        <a:pt x="18882360" y="0"/>
                      </a:lnTo>
                      <a:lnTo>
                        <a:pt x="18882360" y="4931410"/>
                      </a:lnTo>
                      <a:cubicBezTo>
                        <a:pt x="18882360" y="5176520"/>
                        <a:pt x="18682971" y="5377180"/>
                        <a:pt x="18436590" y="5377180"/>
                      </a:cubicBezTo>
                      <a:lnTo>
                        <a:pt x="445770" y="5377180"/>
                      </a:lnTo>
                      <a:cubicBezTo>
                        <a:pt x="200660" y="5377180"/>
                        <a:pt x="0" y="5177790"/>
                        <a:pt x="0" y="4931410"/>
                      </a:cubicBezTo>
                      <a:lnTo>
                        <a:pt x="0" y="0"/>
                      </a:lnTo>
                      <a:lnTo>
                        <a:pt x="9014460" y="0"/>
                      </a:lnTo>
                      <a:moveTo>
                        <a:pt x="9014460" y="0"/>
                      </a:moveTo>
                      <a:lnTo>
                        <a:pt x="9331960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499110" y="299720"/>
                  <a:ext cx="1515110" cy="368300"/>
                </a:xfrm>
                <a:custGeom>
                  <a:rect b="b" l="l" r="r" t="t"/>
                  <a:pathLst>
                    <a:path extrusionOk="0" h="368300" w="1515110">
                      <a:moveTo>
                        <a:pt x="184150" y="0"/>
                      </a:moveTo>
                      <a:cubicBezTo>
                        <a:pt x="82550" y="0"/>
                        <a:pt x="0" y="82550"/>
                        <a:pt x="0" y="184150"/>
                      </a:cubicBezTo>
                      <a:cubicBezTo>
                        <a:pt x="0" y="285750"/>
                        <a:pt x="82550" y="368300"/>
                        <a:pt x="184150" y="368300"/>
                      </a:cubicBezTo>
                      <a:cubicBezTo>
                        <a:pt x="285750" y="368300"/>
                        <a:pt x="368300" y="285750"/>
                        <a:pt x="368300" y="184150"/>
                      </a:cubicBezTo>
                      <a:cubicBezTo>
                        <a:pt x="368300" y="82550"/>
                        <a:pt x="285750" y="0"/>
                        <a:pt x="184150" y="0"/>
                      </a:cubicBezTo>
                      <a:close/>
                      <a:moveTo>
                        <a:pt x="756920" y="0"/>
                      </a:moveTo>
                      <a:cubicBezTo>
                        <a:pt x="655320" y="0"/>
                        <a:pt x="572770" y="82550"/>
                        <a:pt x="572770" y="184150"/>
                      </a:cubicBezTo>
                      <a:cubicBezTo>
                        <a:pt x="572770" y="285750"/>
                        <a:pt x="655320" y="368300"/>
                        <a:pt x="756920" y="368300"/>
                      </a:cubicBezTo>
                      <a:cubicBezTo>
                        <a:pt x="858520" y="368300"/>
                        <a:pt x="941070" y="285750"/>
                        <a:pt x="941070" y="184150"/>
                      </a:cubicBezTo>
                      <a:cubicBezTo>
                        <a:pt x="941070" y="82550"/>
                        <a:pt x="858520" y="0"/>
                        <a:pt x="756920" y="0"/>
                      </a:cubicBezTo>
                      <a:close/>
                      <a:moveTo>
                        <a:pt x="1330960" y="0"/>
                      </a:moveTo>
                      <a:cubicBezTo>
                        <a:pt x="1229360" y="0"/>
                        <a:pt x="1146810" y="82550"/>
                        <a:pt x="1146810" y="184150"/>
                      </a:cubicBezTo>
                      <a:cubicBezTo>
                        <a:pt x="1146810" y="285750"/>
                        <a:pt x="1229360" y="368300"/>
                        <a:pt x="1330960" y="368300"/>
                      </a:cubicBezTo>
                      <a:cubicBezTo>
                        <a:pt x="1432560" y="368300"/>
                        <a:pt x="1515110" y="285750"/>
                        <a:pt x="1515110" y="184150"/>
                      </a:cubicBezTo>
                      <a:cubicBezTo>
                        <a:pt x="1515110" y="82550"/>
                        <a:pt x="1432560" y="0"/>
                        <a:pt x="13309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3"/>
                <p:cNvSpPr/>
                <p:nvPr/>
              </p:nvSpPr>
              <p:spPr>
                <a:xfrm>
                  <a:off x="0" y="0"/>
                  <a:ext cx="18939511" cy="6350000"/>
                </a:xfrm>
                <a:custGeom>
                  <a:rect b="b" l="l" r="r" t="t"/>
                  <a:pathLst>
                    <a:path extrusionOk="0" h="6350000" w="18939511">
                      <a:moveTo>
                        <a:pt x="18464530" y="0"/>
                      </a:moveTo>
                      <a:lnTo>
                        <a:pt x="473710" y="0"/>
                      </a:lnTo>
                      <a:cubicBezTo>
                        <a:pt x="212090" y="0"/>
                        <a:pt x="0" y="212090"/>
                        <a:pt x="0" y="473710"/>
                      </a:cubicBezTo>
                      <a:lnTo>
                        <a:pt x="0" y="946150"/>
                      </a:lnTo>
                      <a:lnTo>
                        <a:pt x="0" y="5877560"/>
                      </a:lnTo>
                      <a:cubicBezTo>
                        <a:pt x="0" y="6137910"/>
                        <a:pt x="212090" y="6350000"/>
                        <a:pt x="473710" y="6350000"/>
                      </a:cubicBezTo>
                      <a:lnTo>
                        <a:pt x="18465800" y="6350000"/>
                      </a:lnTo>
                      <a:cubicBezTo>
                        <a:pt x="18727420" y="6350000"/>
                        <a:pt x="18939511" y="6137910"/>
                        <a:pt x="18939511" y="5876290"/>
                      </a:cubicBezTo>
                      <a:lnTo>
                        <a:pt x="18939511" y="944880"/>
                      </a:lnTo>
                      <a:lnTo>
                        <a:pt x="18939511" y="473710"/>
                      </a:lnTo>
                      <a:cubicBezTo>
                        <a:pt x="18938239" y="212090"/>
                        <a:pt x="18726150" y="0"/>
                        <a:pt x="18464530" y="0"/>
                      </a:cubicBezTo>
                      <a:close/>
                      <a:moveTo>
                        <a:pt x="55880" y="473710"/>
                      </a:moveTo>
                      <a:cubicBezTo>
                        <a:pt x="55880" y="243840"/>
                        <a:pt x="242570" y="55880"/>
                        <a:pt x="473710" y="55880"/>
                      </a:cubicBezTo>
                      <a:lnTo>
                        <a:pt x="18465800" y="55880"/>
                      </a:lnTo>
                      <a:cubicBezTo>
                        <a:pt x="18695670" y="55880"/>
                        <a:pt x="18883630" y="242570"/>
                        <a:pt x="18883630" y="473710"/>
                      </a:cubicBezTo>
                      <a:lnTo>
                        <a:pt x="18883630" y="918210"/>
                      </a:lnTo>
                      <a:lnTo>
                        <a:pt x="55880" y="918210"/>
                      </a:lnTo>
                      <a:lnTo>
                        <a:pt x="55880" y="473710"/>
                      </a:lnTo>
                      <a:close/>
                      <a:moveTo>
                        <a:pt x="18464530" y="6294120"/>
                      </a:moveTo>
                      <a:lnTo>
                        <a:pt x="473710" y="6294120"/>
                      </a:lnTo>
                      <a:cubicBezTo>
                        <a:pt x="243840" y="6294120"/>
                        <a:pt x="55880" y="6107430"/>
                        <a:pt x="55880" y="5876290"/>
                      </a:cubicBezTo>
                      <a:lnTo>
                        <a:pt x="55880" y="972820"/>
                      </a:lnTo>
                      <a:lnTo>
                        <a:pt x="18882361" y="972820"/>
                      </a:lnTo>
                      <a:lnTo>
                        <a:pt x="18882361" y="5876290"/>
                      </a:lnTo>
                      <a:cubicBezTo>
                        <a:pt x="18882361" y="6107430"/>
                        <a:pt x="18695670" y="6294120"/>
                        <a:pt x="18464530" y="6294120"/>
                      </a:cubicBezTo>
                      <a:close/>
                      <a:moveTo>
                        <a:pt x="683260" y="273050"/>
                      </a:moveTo>
                      <a:cubicBezTo>
                        <a:pt x="566420" y="273050"/>
                        <a:pt x="471170" y="368300"/>
                        <a:pt x="471170" y="485140"/>
                      </a:cubicBezTo>
                      <a:cubicBezTo>
                        <a:pt x="471170" y="601980"/>
                        <a:pt x="566420" y="697230"/>
                        <a:pt x="683260" y="697230"/>
                      </a:cubicBezTo>
                      <a:cubicBezTo>
                        <a:pt x="800100" y="697230"/>
                        <a:pt x="895350" y="601980"/>
                        <a:pt x="895350" y="485140"/>
                      </a:cubicBezTo>
                      <a:cubicBezTo>
                        <a:pt x="895350" y="368300"/>
                        <a:pt x="800100" y="273050"/>
                        <a:pt x="683260" y="273050"/>
                      </a:cubicBezTo>
                      <a:close/>
                      <a:moveTo>
                        <a:pt x="683260" y="641350"/>
                      </a:moveTo>
                      <a:cubicBezTo>
                        <a:pt x="596900" y="641350"/>
                        <a:pt x="527050" y="571500"/>
                        <a:pt x="527050" y="485140"/>
                      </a:cubicBezTo>
                      <a:cubicBezTo>
                        <a:pt x="527050" y="398780"/>
                        <a:pt x="596900" y="328930"/>
                        <a:pt x="683260" y="328930"/>
                      </a:cubicBezTo>
                      <a:cubicBezTo>
                        <a:pt x="769620" y="328930"/>
                        <a:pt x="839470" y="398780"/>
                        <a:pt x="839470" y="485140"/>
                      </a:cubicBezTo>
                      <a:cubicBezTo>
                        <a:pt x="839470" y="571500"/>
                        <a:pt x="769620" y="641350"/>
                        <a:pt x="683260" y="641350"/>
                      </a:cubicBezTo>
                      <a:close/>
                      <a:moveTo>
                        <a:pt x="1256030" y="273050"/>
                      </a:moveTo>
                      <a:cubicBezTo>
                        <a:pt x="1139190" y="273050"/>
                        <a:pt x="1043940" y="368300"/>
                        <a:pt x="1043940" y="485140"/>
                      </a:cubicBezTo>
                      <a:cubicBezTo>
                        <a:pt x="1043940" y="601980"/>
                        <a:pt x="1139190" y="697230"/>
                        <a:pt x="1256030" y="697230"/>
                      </a:cubicBezTo>
                      <a:cubicBezTo>
                        <a:pt x="1372870" y="697230"/>
                        <a:pt x="1468120" y="601980"/>
                        <a:pt x="1468120" y="485140"/>
                      </a:cubicBezTo>
                      <a:cubicBezTo>
                        <a:pt x="1468120" y="368300"/>
                        <a:pt x="1372870" y="273050"/>
                        <a:pt x="1256030" y="273050"/>
                      </a:cubicBezTo>
                      <a:close/>
                      <a:moveTo>
                        <a:pt x="1256030" y="641350"/>
                      </a:moveTo>
                      <a:cubicBezTo>
                        <a:pt x="1169670" y="641350"/>
                        <a:pt x="1099820" y="571500"/>
                        <a:pt x="1099820" y="485140"/>
                      </a:cubicBezTo>
                      <a:cubicBezTo>
                        <a:pt x="1099820" y="398780"/>
                        <a:pt x="1169670" y="328930"/>
                        <a:pt x="1256030" y="328930"/>
                      </a:cubicBezTo>
                      <a:cubicBezTo>
                        <a:pt x="1342390" y="328930"/>
                        <a:pt x="1412240" y="398780"/>
                        <a:pt x="1412240" y="485140"/>
                      </a:cubicBezTo>
                      <a:cubicBezTo>
                        <a:pt x="1412240" y="571500"/>
                        <a:pt x="1342390" y="641350"/>
                        <a:pt x="1256030" y="641350"/>
                      </a:cubicBezTo>
                      <a:close/>
                      <a:moveTo>
                        <a:pt x="1830070" y="273050"/>
                      </a:moveTo>
                      <a:cubicBezTo>
                        <a:pt x="1713230" y="273050"/>
                        <a:pt x="1617980" y="368300"/>
                        <a:pt x="1617980" y="485140"/>
                      </a:cubicBezTo>
                      <a:cubicBezTo>
                        <a:pt x="1617980" y="601980"/>
                        <a:pt x="1713230" y="697230"/>
                        <a:pt x="1830070" y="697230"/>
                      </a:cubicBezTo>
                      <a:cubicBezTo>
                        <a:pt x="1946910" y="697230"/>
                        <a:pt x="2042160" y="601980"/>
                        <a:pt x="2042160" y="485140"/>
                      </a:cubicBezTo>
                      <a:cubicBezTo>
                        <a:pt x="2042160" y="368300"/>
                        <a:pt x="1946910" y="273050"/>
                        <a:pt x="1830070" y="273050"/>
                      </a:cubicBezTo>
                      <a:close/>
                      <a:moveTo>
                        <a:pt x="1830070" y="641350"/>
                      </a:moveTo>
                      <a:cubicBezTo>
                        <a:pt x="1743710" y="641350"/>
                        <a:pt x="1673860" y="571500"/>
                        <a:pt x="1673860" y="485140"/>
                      </a:cubicBezTo>
                      <a:cubicBezTo>
                        <a:pt x="1673860" y="398780"/>
                        <a:pt x="1743710" y="328930"/>
                        <a:pt x="1830070" y="328930"/>
                      </a:cubicBezTo>
                      <a:cubicBezTo>
                        <a:pt x="1916430" y="328930"/>
                        <a:pt x="1986280" y="398780"/>
                        <a:pt x="1986280" y="485140"/>
                      </a:cubicBezTo>
                      <a:cubicBezTo>
                        <a:pt x="1986280" y="571500"/>
                        <a:pt x="1915160" y="641350"/>
                        <a:pt x="1830070" y="641350"/>
                      </a:cubicBezTo>
                      <a:close/>
                      <a:moveTo>
                        <a:pt x="18502630" y="488950"/>
                      </a:moveTo>
                      <a:cubicBezTo>
                        <a:pt x="18502630" y="504190"/>
                        <a:pt x="18489930" y="516890"/>
                        <a:pt x="18474691" y="516890"/>
                      </a:cubicBezTo>
                      <a:lnTo>
                        <a:pt x="18474691" y="516890"/>
                      </a:lnTo>
                      <a:lnTo>
                        <a:pt x="18318480" y="515620"/>
                      </a:lnTo>
                      <a:lnTo>
                        <a:pt x="18318480" y="670560"/>
                      </a:lnTo>
                      <a:cubicBezTo>
                        <a:pt x="18318480" y="685800"/>
                        <a:pt x="18305780" y="698500"/>
                        <a:pt x="18290541" y="698500"/>
                      </a:cubicBezTo>
                      <a:cubicBezTo>
                        <a:pt x="18275302" y="698500"/>
                        <a:pt x="18262602" y="685800"/>
                        <a:pt x="18262602" y="670560"/>
                      </a:cubicBezTo>
                      <a:lnTo>
                        <a:pt x="18262602" y="515620"/>
                      </a:lnTo>
                      <a:lnTo>
                        <a:pt x="18106391" y="514350"/>
                      </a:lnTo>
                      <a:cubicBezTo>
                        <a:pt x="18091152" y="514350"/>
                        <a:pt x="18078452" y="501650"/>
                        <a:pt x="18078452" y="486410"/>
                      </a:cubicBezTo>
                      <a:cubicBezTo>
                        <a:pt x="18078452" y="471170"/>
                        <a:pt x="18091152" y="458470"/>
                        <a:pt x="18106391" y="458470"/>
                      </a:cubicBezTo>
                      <a:lnTo>
                        <a:pt x="18106391" y="458470"/>
                      </a:lnTo>
                      <a:lnTo>
                        <a:pt x="18262602" y="459740"/>
                      </a:lnTo>
                      <a:lnTo>
                        <a:pt x="18262602" y="302260"/>
                      </a:lnTo>
                      <a:cubicBezTo>
                        <a:pt x="18262602" y="287020"/>
                        <a:pt x="18275302" y="274320"/>
                        <a:pt x="18290541" y="274320"/>
                      </a:cubicBezTo>
                      <a:cubicBezTo>
                        <a:pt x="18305780" y="274320"/>
                        <a:pt x="18318480" y="287020"/>
                        <a:pt x="18318480" y="302260"/>
                      </a:cubicBezTo>
                      <a:lnTo>
                        <a:pt x="18318480" y="459740"/>
                      </a:lnTo>
                      <a:lnTo>
                        <a:pt x="18474691" y="461010"/>
                      </a:lnTo>
                      <a:cubicBezTo>
                        <a:pt x="18491200" y="461010"/>
                        <a:pt x="18502630" y="473710"/>
                        <a:pt x="18502630" y="4889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4" name="Google Shape;134;p3"/>
            <p:cNvSpPr txBox="1"/>
            <p:nvPr/>
          </p:nvSpPr>
          <p:spPr>
            <a:xfrm>
              <a:off x="2849625" y="1514150"/>
              <a:ext cx="9932100" cy="15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800">
                  <a:latin typeface="Space Mono"/>
                  <a:ea typeface="Space Mono"/>
                  <a:cs typeface="Space Mono"/>
                  <a:sym typeface="Space Mono"/>
                </a:rPr>
                <a:t>Our Questions</a:t>
              </a:r>
              <a:endParaRPr sz="8800"/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12508125" y="4042250"/>
            <a:ext cx="3435054" cy="4503703"/>
            <a:chOff x="-1" y="-19050"/>
            <a:chExt cx="4303500" cy="9883043"/>
          </a:xfrm>
        </p:grpSpPr>
        <p:sp>
          <p:nvSpPr>
            <p:cNvPr id="136" name="Google Shape;136;p3"/>
            <p:cNvSpPr txBox="1"/>
            <p:nvPr/>
          </p:nvSpPr>
          <p:spPr>
            <a:xfrm>
              <a:off x="964209" y="-19050"/>
              <a:ext cx="2513100" cy="23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>
                  <a:solidFill>
                    <a:srgbClr val="F0286B"/>
                  </a:solidFill>
                  <a:latin typeface="Tomorrow"/>
                  <a:ea typeface="Tomorrow"/>
                  <a:cs typeface="Tomorrow"/>
                  <a:sym typeface="Tomorrow"/>
                </a:rPr>
                <a:t>3</a:t>
              </a:r>
              <a:endParaRPr>
                <a:solidFill>
                  <a:srgbClr val="F0286B"/>
                </a:solidFill>
              </a:endParaRPr>
            </a:p>
          </p:txBody>
        </p:sp>
        <p:sp>
          <p:nvSpPr>
            <p:cNvPr id="137" name="Google Shape;137;p3"/>
            <p:cNvSpPr txBox="1"/>
            <p:nvPr/>
          </p:nvSpPr>
          <p:spPr>
            <a:xfrm>
              <a:off x="-1" y="1757393"/>
              <a:ext cx="4303500" cy="81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Can Machine </a:t>
              </a:r>
              <a:r>
                <a:rPr lang="en-US" sz="3000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Learning </a:t>
              </a:r>
              <a:r>
                <a:rPr lang="en-US" sz="3000">
                  <a:solidFill>
                    <a:schemeClr val="lt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predict street crimes and give us insights about the data?</a:t>
              </a:r>
              <a:endParaRPr sz="3000">
                <a:solidFill>
                  <a:schemeClr val="lt1"/>
                </a:solidFill>
              </a:endParaRPr>
            </a:p>
          </p:txBody>
        </p:sp>
      </p:grpSp>
      <p:cxnSp>
        <p:nvCxnSpPr>
          <p:cNvPr id="138" name="Google Shape;138;p3"/>
          <p:cNvCxnSpPr/>
          <p:nvPr/>
        </p:nvCxnSpPr>
        <p:spPr>
          <a:xfrm flipH="1">
            <a:off x="6629138" y="3803025"/>
            <a:ext cx="13800" cy="500760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3"/>
          <p:cNvCxnSpPr/>
          <p:nvPr/>
        </p:nvCxnSpPr>
        <p:spPr>
          <a:xfrm flipH="1">
            <a:off x="11827763" y="3778375"/>
            <a:ext cx="13800" cy="500760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a62cc6cbb_0_139"/>
          <p:cNvSpPr/>
          <p:nvPr/>
        </p:nvSpPr>
        <p:spPr>
          <a:xfrm>
            <a:off x="-1094416" y="681997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4A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g10a62cc6cbb_0_139"/>
          <p:cNvGrpSpPr/>
          <p:nvPr/>
        </p:nvGrpSpPr>
        <p:grpSpPr>
          <a:xfrm>
            <a:off x="4886100" y="175135"/>
            <a:ext cx="8515771" cy="1177732"/>
            <a:chOff x="0" y="0"/>
            <a:chExt cx="51736157" cy="13173732"/>
          </a:xfrm>
        </p:grpSpPr>
        <p:sp>
          <p:nvSpPr>
            <p:cNvPr id="146" name="Google Shape;146;g10a62cc6cbb_0_139"/>
            <p:cNvSpPr/>
            <p:nvPr/>
          </p:nvSpPr>
          <p:spPr>
            <a:xfrm>
              <a:off x="72390" y="72390"/>
              <a:ext cx="51591377" cy="13028953"/>
            </a:xfrm>
            <a:custGeom>
              <a:rect b="b" l="l" r="r" t="t"/>
              <a:pathLst>
                <a:path extrusionOk="0" h="13028953" w="51591377">
                  <a:moveTo>
                    <a:pt x="0" y="0"/>
                  </a:moveTo>
                  <a:lnTo>
                    <a:pt x="51591377" y="0"/>
                  </a:lnTo>
                  <a:lnTo>
                    <a:pt x="51591377" y="13028953"/>
                  </a:lnTo>
                  <a:lnTo>
                    <a:pt x="0" y="13028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147" name="Google Shape;147;g10a62cc6cbb_0_139"/>
            <p:cNvSpPr/>
            <p:nvPr/>
          </p:nvSpPr>
          <p:spPr>
            <a:xfrm>
              <a:off x="0" y="0"/>
              <a:ext cx="51736157" cy="13173732"/>
            </a:xfrm>
            <a:custGeom>
              <a:rect b="b" l="l" r="r" t="t"/>
              <a:pathLst>
                <a:path extrusionOk="0" h="13173732" w="51736157">
                  <a:moveTo>
                    <a:pt x="51591378" y="13028952"/>
                  </a:moveTo>
                  <a:lnTo>
                    <a:pt x="51736157" y="13028952"/>
                  </a:lnTo>
                  <a:lnTo>
                    <a:pt x="51736157" y="13173732"/>
                  </a:lnTo>
                  <a:lnTo>
                    <a:pt x="51591378" y="13173732"/>
                  </a:lnTo>
                  <a:lnTo>
                    <a:pt x="51591378" y="130289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028952"/>
                  </a:lnTo>
                  <a:lnTo>
                    <a:pt x="0" y="13028952"/>
                  </a:lnTo>
                  <a:lnTo>
                    <a:pt x="0" y="144780"/>
                  </a:lnTo>
                  <a:close/>
                  <a:moveTo>
                    <a:pt x="0" y="13028952"/>
                  </a:moveTo>
                  <a:lnTo>
                    <a:pt x="144780" y="13028952"/>
                  </a:lnTo>
                  <a:lnTo>
                    <a:pt x="144780" y="13173732"/>
                  </a:lnTo>
                  <a:lnTo>
                    <a:pt x="0" y="13173732"/>
                  </a:lnTo>
                  <a:lnTo>
                    <a:pt x="0" y="13028952"/>
                  </a:lnTo>
                  <a:close/>
                  <a:moveTo>
                    <a:pt x="51591378" y="144780"/>
                  </a:moveTo>
                  <a:lnTo>
                    <a:pt x="51736157" y="144780"/>
                  </a:lnTo>
                  <a:lnTo>
                    <a:pt x="51736157" y="13028952"/>
                  </a:lnTo>
                  <a:lnTo>
                    <a:pt x="51591378" y="13028952"/>
                  </a:lnTo>
                  <a:lnTo>
                    <a:pt x="51591378" y="144780"/>
                  </a:lnTo>
                  <a:close/>
                  <a:moveTo>
                    <a:pt x="144780" y="13028952"/>
                  </a:moveTo>
                  <a:lnTo>
                    <a:pt x="51591378" y="13028952"/>
                  </a:lnTo>
                  <a:lnTo>
                    <a:pt x="51591378" y="13173732"/>
                  </a:lnTo>
                  <a:lnTo>
                    <a:pt x="144780" y="13173732"/>
                  </a:lnTo>
                  <a:lnTo>
                    <a:pt x="144780" y="13028952"/>
                  </a:lnTo>
                  <a:close/>
                  <a:moveTo>
                    <a:pt x="51591378" y="0"/>
                  </a:moveTo>
                  <a:lnTo>
                    <a:pt x="51736157" y="0"/>
                  </a:lnTo>
                  <a:lnTo>
                    <a:pt x="51736157" y="144780"/>
                  </a:lnTo>
                  <a:lnTo>
                    <a:pt x="51591378" y="144780"/>
                  </a:lnTo>
                  <a:lnTo>
                    <a:pt x="515913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1591378" y="0"/>
                  </a:lnTo>
                  <a:lnTo>
                    <a:pt x="515913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grpSp>
        <p:nvGrpSpPr>
          <p:cNvPr id="148" name="Google Shape;148;g10a62cc6cbb_0_139"/>
          <p:cNvGrpSpPr/>
          <p:nvPr/>
        </p:nvGrpSpPr>
        <p:grpSpPr>
          <a:xfrm>
            <a:off x="836654" y="2752417"/>
            <a:ext cx="2815200" cy="805932"/>
            <a:chOff x="0" y="-38100"/>
            <a:chExt cx="3753600" cy="1074576"/>
          </a:xfrm>
        </p:grpSpPr>
        <p:sp>
          <p:nvSpPr>
            <p:cNvPr id="149" name="Google Shape;149;g10a62cc6cbb_0_139"/>
            <p:cNvSpPr txBox="1"/>
            <p:nvPr/>
          </p:nvSpPr>
          <p:spPr>
            <a:xfrm>
              <a:off x="0" y="-38100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g10a62cc6cbb_0_139"/>
            <p:cNvSpPr txBox="1"/>
            <p:nvPr/>
          </p:nvSpPr>
          <p:spPr>
            <a:xfrm>
              <a:off x="0" y="749076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g10a62cc6cbb_0_139"/>
          <p:cNvSpPr txBox="1"/>
          <p:nvPr/>
        </p:nvSpPr>
        <p:spPr>
          <a:xfrm>
            <a:off x="14003205" y="5742085"/>
            <a:ext cx="322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0a62cc6cbb_0_139"/>
          <p:cNvSpPr txBox="1"/>
          <p:nvPr/>
        </p:nvSpPr>
        <p:spPr>
          <a:xfrm>
            <a:off x="5191204" y="248298"/>
            <a:ext cx="7905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London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53" name="Google Shape;153;g10a62cc6cbb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25" y="1860900"/>
            <a:ext cx="14397799" cy="72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5"/>
          <p:cNvGrpSpPr/>
          <p:nvPr/>
        </p:nvGrpSpPr>
        <p:grpSpPr>
          <a:xfrm>
            <a:off x="4422663" y="125560"/>
            <a:ext cx="8515771" cy="1177732"/>
            <a:chOff x="0" y="0"/>
            <a:chExt cx="51736156" cy="13173732"/>
          </a:xfrm>
        </p:grpSpPr>
        <p:sp>
          <p:nvSpPr>
            <p:cNvPr id="159" name="Google Shape;159;p5"/>
            <p:cNvSpPr/>
            <p:nvPr/>
          </p:nvSpPr>
          <p:spPr>
            <a:xfrm>
              <a:off x="72390" y="72390"/>
              <a:ext cx="51591376" cy="13028953"/>
            </a:xfrm>
            <a:custGeom>
              <a:rect b="b" l="l" r="r" t="t"/>
              <a:pathLst>
                <a:path extrusionOk="0" h="13028953" w="51591377">
                  <a:moveTo>
                    <a:pt x="0" y="0"/>
                  </a:moveTo>
                  <a:lnTo>
                    <a:pt x="51591377" y="0"/>
                  </a:lnTo>
                  <a:lnTo>
                    <a:pt x="51591377" y="13028953"/>
                  </a:lnTo>
                  <a:lnTo>
                    <a:pt x="0" y="13028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0" y="0"/>
              <a:ext cx="51736156" cy="13173732"/>
            </a:xfrm>
            <a:custGeom>
              <a:rect b="b" l="l" r="r" t="t"/>
              <a:pathLst>
                <a:path extrusionOk="0" h="13173732" w="51736157">
                  <a:moveTo>
                    <a:pt x="51591378" y="13028952"/>
                  </a:moveTo>
                  <a:lnTo>
                    <a:pt x="51736157" y="13028952"/>
                  </a:lnTo>
                  <a:lnTo>
                    <a:pt x="51736157" y="13173732"/>
                  </a:lnTo>
                  <a:lnTo>
                    <a:pt x="51591378" y="13173732"/>
                  </a:lnTo>
                  <a:lnTo>
                    <a:pt x="51591378" y="130289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028952"/>
                  </a:lnTo>
                  <a:lnTo>
                    <a:pt x="0" y="13028952"/>
                  </a:lnTo>
                  <a:lnTo>
                    <a:pt x="0" y="144780"/>
                  </a:lnTo>
                  <a:close/>
                  <a:moveTo>
                    <a:pt x="0" y="13028952"/>
                  </a:moveTo>
                  <a:lnTo>
                    <a:pt x="144780" y="13028952"/>
                  </a:lnTo>
                  <a:lnTo>
                    <a:pt x="144780" y="13173732"/>
                  </a:lnTo>
                  <a:lnTo>
                    <a:pt x="0" y="13173732"/>
                  </a:lnTo>
                  <a:lnTo>
                    <a:pt x="0" y="13028952"/>
                  </a:lnTo>
                  <a:close/>
                  <a:moveTo>
                    <a:pt x="51591378" y="144780"/>
                  </a:moveTo>
                  <a:lnTo>
                    <a:pt x="51736157" y="144780"/>
                  </a:lnTo>
                  <a:lnTo>
                    <a:pt x="51736157" y="13028952"/>
                  </a:lnTo>
                  <a:lnTo>
                    <a:pt x="51591378" y="13028952"/>
                  </a:lnTo>
                  <a:lnTo>
                    <a:pt x="51591378" y="144780"/>
                  </a:lnTo>
                  <a:close/>
                  <a:moveTo>
                    <a:pt x="144780" y="13028952"/>
                  </a:moveTo>
                  <a:lnTo>
                    <a:pt x="51591378" y="13028952"/>
                  </a:lnTo>
                  <a:lnTo>
                    <a:pt x="51591378" y="13173732"/>
                  </a:lnTo>
                  <a:lnTo>
                    <a:pt x="144780" y="13173732"/>
                  </a:lnTo>
                  <a:lnTo>
                    <a:pt x="144780" y="13028952"/>
                  </a:lnTo>
                  <a:close/>
                  <a:moveTo>
                    <a:pt x="51591378" y="0"/>
                  </a:moveTo>
                  <a:lnTo>
                    <a:pt x="51736157" y="0"/>
                  </a:lnTo>
                  <a:lnTo>
                    <a:pt x="51736157" y="144780"/>
                  </a:lnTo>
                  <a:lnTo>
                    <a:pt x="51591378" y="144780"/>
                  </a:lnTo>
                  <a:lnTo>
                    <a:pt x="515913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1591378" y="0"/>
                  </a:lnTo>
                  <a:lnTo>
                    <a:pt x="515913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grpSp>
        <p:nvGrpSpPr>
          <p:cNvPr id="161" name="Google Shape;161;p5"/>
          <p:cNvGrpSpPr/>
          <p:nvPr/>
        </p:nvGrpSpPr>
        <p:grpSpPr>
          <a:xfrm>
            <a:off x="836654" y="2752417"/>
            <a:ext cx="2815200" cy="805932"/>
            <a:chOff x="0" y="-38100"/>
            <a:chExt cx="3753600" cy="1074576"/>
          </a:xfrm>
        </p:grpSpPr>
        <p:sp>
          <p:nvSpPr>
            <p:cNvPr id="162" name="Google Shape;162;p5"/>
            <p:cNvSpPr txBox="1"/>
            <p:nvPr/>
          </p:nvSpPr>
          <p:spPr>
            <a:xfrm>
              <a:off x="0" y="-38100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0" y="749076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5"/>
          <p:cNvSpPr txBox="1"/>
          <p:nvPr/>
        </p:nvSpPr>
        <p:spPr>
          <a:xfrm>
            <a:off x="14003205" y="5742085"/>
            <a:ext cx="322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4727741" y="175623"/>
            <a:ext cx="7905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London</a:t>
            </a:r>
            <a:endParaRPr sz="1100">
              <a:solidFill>
                <a:schemeClr val="lt1"/>
              </a:solidFill>
            </a:endParaRPr>
          </a:p>
        </p:txBody>
      </p:sp>
      <p:grpSp>
        <p:nvGrpSpPr>
          <p:cNvPr id="166" name="Google Shape;166;p5"/>
          <p:cNvGrpSpPr/>
          <p:nvPr/>
        </p:nvGrpSpPr>
        <p:grpSpPr>
          <a:xfrm>
            <a:off x="1983025" y="8403126"/>
            <a:ext cx="14427501" cy="1733071"/>
            <a:chOff x="0" y="0"/>
            <a:chExt cx="19790811" cy="3224318"/>
          </a:xfrm>
        </p:grpSpPr>
        <p:grpSp>
          <p:nvGrpSpPr>
            <p:cNvPr id="167" name="Google Shape;167;p5"/>
            <p:cNvGrpSpPr/>
            <p:nvPr/>
          </p:nvGrpSpPr>
          <p:grpSpPr>
            <a:xfrm>
              <a:off x="330008" y="389197"/>
              <a:ext cx="19460803" cy="2835121"/>
              <a:chOff x="0" y="0"/>
              <a:chExt cx="28468114" cy="4147339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5"/>
            <p:cNvGrpSpPr/>
            <p:nvPr/>
          </p:nvGrpSpPr>
          <p:grpSpPr>
            <a:xfrm>
              <a:off x="0" y="0"/>
              <a:ext cx="19460803" cy="2835121"/>
              <a:chOff x="0" y="0"/>
              <a:chExt cx="28468114" cy="4147339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376" y="8621485"/>
            <a:ext cx="1026806" cy="102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 txBox="1"/>
          <p:nvPr/>
        </p:nvSpPr>
        <p:spPr>
          <a:xfrm>
            <a:off x="4269617" y="8548946"/>
            <a:ext cx="105987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Space Mono"/>
                <a:ea typeface="Space Mono"/>
                <a:cs typeface="Space Mono"/>
                <a:sym typeface="Space Mono"/>
              </a:rPr>
              <a:t>Total: </a:t>
            </a: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2.8M</a:t>
            </a: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+  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Violence &amp; Sexual Offences are 700K+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About 110K+ crimes were reported on or near supermarkets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175" name="Google Shape;17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0650" y="1415675"/>
            <a:ext cx="9807351" cy="661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35625"/>
            <a:ext cx="8726774" cy="6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a62cc6cbb_0_162"/>
          <p:cNvSpPr/>
          <p:nvPr/>
        </p:nvSpPr>
        <p:spPr>
          <a:xfrm>
            <a:off x="-1094416" y="681997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B85D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g10a62cc6cbb_0_162"/>
          <p:cNvGrpSpPr/>
          <p:nvPr/>
        </p:nvGrpSpPr>
        <p:grpSpPr>
          <a:xfrm>
            <a:off x="4422662" y="125560"/>
            <a:ext cx="8515771" cy="1177732"/>
            <a:chOff x="0" y="0"/>
            <a:chExt cx="51736157" cy="13173732"/>
          </a:xfrm>
        </p:grpSpPr>
        <p:sp>
          <p:nvSpPr>
            <p:cNvPr id="183" name="Google Shape;183;g10a62cc6cbb_0_162"/>
            <p:cNvSpPr/>
            <p:nvPr/>
          </p:nvSpPr>
          <p:spPr>
            <a:xfrm>
              <a:off x="72390" y="72390"/>
              <a:ext cx="51591377" cy="13028953"/>
            </a:xfrm>
            <a:custGeom>
              <a:rect b="b" l="l" r="r" t="t"/>
              <a:pathLst>
                <a:path extrusionOk="0" h="13028953" w="51591377">
                  <a:moveTo>
                    <a:pt x="0" y="0"/>
                  </a:moveTo>
                  <a:lnTo>
                    <a:pt x="51591377" y="0"/>
                  </a:lnTo>
                  <a:lnTo>
                    <a:pt x="51591377" y="13028953"/>
                  </a:lnTo>
                  <a:lnTo>
                    <a:pt x="0" y="13028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  <p:sp>
          <p:nvSpPr>
            <p:cNvPr id="184" name="Google Shape;184;g10a62cc6cbb_0_162"/>
            <p:cNvSpPr/>
            <p:nvPr/>
          </p:nvSpPr>
          <p:spPr>
            <a:xfrm>
              <a:off x="0" y="0"/>
              <a:ext cx="51736157" cy="13173732"/>
            </a:xfrm>
            <a:custGeom>
              <a:rect b="b" l="l" r="r" t="t"/>
              <a:pathLst>
                <a:path extrusionOk="0" h="13173732" w="51736157">
                  <a:moveTo>
                    <a:pt x="51591378" y="13028952"/>
                  </a:moveTo>
                  <a:lnTo>
                    <a:pt x="51736157" y="13028952"/>
                  </a:lnTo>
                  <a:lnTo>
                    <a:pt x="51736157" y="13173732"/>
                  </a:lnTo>
                  <a:lnTo>
                    <a:pt x="51591378" y="13173732"/>
                  </a:lnTo>
                  <a:lnTo>
                    <a:pt x="51591378" y="130289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028952"/>
                  </a:lnTo>
                  <a:lnTo>
                    <a:pt x="0" y="13028952"/>
                  </a:lnTo>
                  <a:lnTo>
                    <a:pt x="0" y="144780"/>
                  </a:lnTo>
                  <a:close/>
                  <a:moveTo>
                    <a:pt x="0" y="13028952"/>
                  </a:moveTo>
                  <a:lnTo>
                    <a:pt x="144780" y="13028952"/>
                  </a:lnTo>
                  <a:lnTo>
                    <a:pt x="144780" y="13173732"/>
                  </a:lnTo>
                  <a:lnTo>
                    <a:pt x="0" y="13173732"/>
                  </a:lnTo>
                  <a:lnTo>
                    <a:pt x="0" y="13028952"/>
                  </a:lnTo>
                  <a:close/>
                  <a:moveTo>
                    <a:pt x="51591378" y="144780"/>
                  </a:moveTo>
                  <a:lnTo>
                    <a:pt x="51736157" y="144780"/>
                  </a:lnTo>
                  <a:lnTo>
                    <a:pt x="51736157" y="13028952"/>
                  </a:lnTo>
                  <a:lnTo>
                    <a:pt x="51591378" y="13028952"/>
                  </a:lnTo>
                  <a:lnTo>
                    <a:pt x="51591378" y="144780"/>
                  </a:lnTo>
                  <a:close/>
                  <a:moveTo>
                    <a:pt x="144780" y="13028952"/>
                  </a:moveTo>
                  <a:lnTo>
                    <a:pt x="51591378" y="13028952"/>
                  </a:lnTo>
                  <a:lnTo>
                    <a:pt x="51591378" y="13173732"/>
                  </a:lnTo>
                  <a:lnTo>
                    <a:pt x="144780" y="13173732"/>
                  </a:lnTo>
                  <a:lnTo>
                    <a:pt x="144780" y="13028952"/>
                  </a:lnTo>
                  <a:close/>
                  <a:moveTo>
                    <a:pt x="51591378" y="0"/>
                  </a:moveTo>
                  <a:lnTo>
                    <a:pt x="51736157" y="0"/>
                  </a:lnTo>
                  <a:lnTo>
                    <a:pt x="51736157" y="144780"/>
                  </a:lnTo>
                  <a:lnTo>
                    <a:pt x="51591378" y="144780"/>
                  </a:lnTo>
                  <a:lnTo>
                    <a:pt x="5159137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1591378" y="0"/>
                  </a:lnTo>
                  <a:lnTo>
                    <a:pt x="5159137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98"/>
            </a:solidFill>
            <a:ln>
              <a:noFill/>
            </a:ln>
          </p:spPr>
        </p:sp>
      </p:grpSp>
      <p:grpSp>
        <p:nvGrpSpPr>
          <p:cNvPr id="185" name="Google Shape;185;g10a62cc6cbb_0_162"/>
          <p:cNvGrpSpPr/>
          <p:nvPr/>
        </p:nvGrpSpPr>
        <p:grpSpPr>
          <a:xfrm>
            <a:off x="836654" y="2752417"/>
            <a:ext cx="2815200" cy="805932"/>
            <a:chOff x="0" y="-38100"/>
            <a:chExt cx="3753600" cy="1074576"/>
          </a:xfrm>
        </p:grpSpPr>
        <p:sp>
          <p:nvSpPr>
            <p:cNvPr id="186" name="Google Shape;186;g10a62cc6cbb_0_162"/>
            <p:cNvSpPr txBox="1"/>
            <p:nvPr/>
          </p:nvSpPr>
          <p:spPr>
            <a:xfrm>
              <a:off x="0" y="-38100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g10a62cc6cbb_0_162"/>
            <p:cNvSpPr txBox="1"/>
            <p:nvPr/>
          </p:nvSpPr>
          <p:spPr>
            <a:xfrm>
              <a:off x="0" y="749076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g10a62cc6cbb_0_162"/>
          <p:cNvSpPr txBox="1"/>
          <p:nvPr/>
        </p:nvSpPr>
        <p:spPr>
          <a:xfrm>
            <a:off x="14003205" y="5742085"/>
            <a:ext cx="322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0a62cc6cbb_0_162"/>
          <p:cNvSpPr txBox="1"/>
          <p:nvPr/>
        </p:nvSpPr>
        <p:spPr>
          <a:xfrm>
            <a:off x="4727741" y="175623"/>
            <a:ext cx="7905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solidFill>
                  <a:schemeClr val="lt1"/>
                </a:solidFill>
                <a:latin typeface="Tomorrow"/>
                <a:ea typeface="Tomorrow"/>
                <a:cs typeface="Tomorrow"/>
                <a:sym typeface="Tomorrow"/>
              </a:rPr>
              <a:t>London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90" name="Google Shape;190;g10a62cc6cbb_0_162"/>
          <p:cNvPicPr preferRelativeResize="0"/>
          <p:nvPr/>
        </p:nvPicPr>
        <p:blipFill rotWithShape="1">
          <a:blip r:embed="rId3">
            <a:alphaModFix/>
          </a:blip>
          <a:srcRect b="7127" l="2479" r="12297" t="11046"/>
          <a:stretch/>
        </p:blipFill>
        <p:spPr>
          <a:xfrm>
            <a:off x="9429750" y="3061600"/>
            <a:ext cx="8674574" cy="557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0a62cc6cbb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00" y="2978325"/>
            <a:ext cx="9087875" cy="549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98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b505ce16c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000" y="1043388"/>
            <a:ext cx="10497999" cy="45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0b505ce16c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000" y="5725225"/>
            <a:ext cx="10497999" cy="441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g10b505ce16c_0_142"/>
          <p:cNvGrpSpPr/>
          <p:nvPr/>
        </p:nvGrpSpPr>
        <p:grpSpPr>
          <a:xfrm>
            <a:off x="4844150" y="162775"/>
            <a:ext cx="8404650" cy="740435"/>
            <a:chOff x="0" y="0"/>
            <a:chExt cx="15624931" cy="1877848"/>
          </a:xfrm>
        </p:grpSpPr>
        <p:grpSp>
          <p:nvGrpSpPr>
            <p:cNvPr id="199" name="Google Shape;199;g10b505ce16c_0_142"/>
            <p:cNvGrpSpPr/>
            <p:nvPr/>
          </p:nvGrpSpPr>
          <p:grpSpPr>
            <a:xfrm>
              <a:off x="0" y="0"/>
              <a:ext cx="15624931" cy="1877848"/>
              <a:chOff x="0" y="0"/>
              <a:chExt cx="12813622" cy="1539977"/>
            </a:xfrm>
          </p:grpSpPr>
          <p:sp>
            <p:nvSpPr>
              <p:cNvPr id="200" name="Google Shape;200;g10b505ce16c_0_142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rect b="b" l="l" r="r" t="t"/>
                <a:pathLst>
                  <a:path extrusionOk="0" h="1476476" w="12750122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7"/>
                      <a:pt x="12708212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g10b505ce16c_0_142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rect b="b" l="l" r="r" t="t"/>
                <a:pathLst>
                  <a:path extrusionOk="0" h="1539977" w="12813622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7"/>
                      <a:pt x="12689161" y="1480287"/>
                    </a:cubicBezTo>
                    <a:lnTo>
                      <a:pt x="124460" y="1480287"/>
                    </a:lnTo>
                    <a:cubicBezTo>
                      <a:pt x="88900" y="1480287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" name="Google Shape;202;g10b505ce16c_0_142"/>
            <p:cNvSpPr txBox="1"/>
            <p:nvPr/>
          </p:nvSpPr>
          <p:spPr>
            <a:xfrm>
              <a:off x="657669" y="259003"/>
              <a:ext cx="14262300" cy="12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   </a:t>
              </a:r>
              <a:r>
                <a:rPr b="1" lang="en-US" sz="3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Crime outcomes for London </a:t>
              </a:r>
              <a:endParaRPr sz="24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"/>
          <p:cNvSpPr/>
          <p:nvPr/>
        </p:nvSpPr>
        <p:spPr>
          <a:xfrm>
            <a:off x="14368009" y="684197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50" y="2903850"/>
            <a:ext cx="8653399" cy="54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6239" y="2903850"/>
            <a:ext cx="8821312" cy="5495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"/>
          <p:cNvGrpSpPr/>
          <p:nvPr/>
        </p:nvGrpSpPr>
        <p:grpSpPr>
          <a:xfrm>
            <a:off x="5849950" y="406125"/>
            <a:ext cx="11190575" cy="1408386"/>
            <a:chOff x="0" y="0"/>
            <a:chExt cx="15624931" cy="1877848"/>
          </a:xfrm>
        </p:grpSpPr>
        <p:grpSp>
          <p:nvGrpSpPr>
            <p:cNvPr id="211" name="Google Shape;211;p2"/>
            <p:cNvGrpSpPr/>
            <p:nvPr/>
          </p:nvGrpSpPr>
          <p:grpSpPr>
            <a:xfrm>
              <a:off x="0" y="0"/>
              <a:ext cx="15624931" cy="1877848"/>
              <a:chOff x="0" y="0"/>
              <a:chExt cx="12813622" cy="1539977"/>
            </a:xfrm>
          </p:grpSpPr>
          <p:sp>
            <p:nvSpPr>
              <p:cNvPr id="212" name="Google Shape;212;p2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rect b="b" l="l" r="r" t="t"/>
                <a:pathLst>
                  <a:path extrusionOk="0" h="1476476" w="12750122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7"/>
                      <a:pt x="12708212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rect b="b" l="l" r="r" t="t"/>
                <a:pathLst>
                  <a:path extrusionOk="0" h="1539977" w="12813622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7"/>
                      <a:pt x="12689161" y="1480287"/>
                    </a:cubicBezTo>
                    <a:lnTo>
                      <a:pt x="124460" y="1480287"/>
                    </a:lnTo>
                    <a:cubicBezTo>
                      <a:pt x="88900" y="1480287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</p:grpSp>
        <p:sp>
          <p:nvSpPr>
            <p:cNvPr id="214" name="Google Shape;214;p2"/>
            <p:cNvSpPr txBox="1"/>
            <p:nvPr/>
          </p:nvSpPr>
          <p:spPr>
            <a:xfrm>
              <a:off x="598802" y="509840"/>
              <a:ext cx="12279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3600">
                  <a:latin typeface="Space Mono"/>
                  <a:ea typeface="Space Mono"/>
                  <a:cs typeface="Space Mono"/>
                  <a:sym typeface="Space Mono"/>
                </a:rPr>
                <a:t>Street Crime Count</a:t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pic>
        <p:nvPicPr>
          <p:cNvPr id="215" name="Google Shape;2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5884972" y="730480"/>
            <a:ext cx="783408" cy="783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"/>
          <p:cNvGrpSpPr/>
          <p:nvPr/>
        </p:nvGrpSpPr>
        <p:grpSpPr>
          <a:xfrm>
            <a:off x="1480401" y="433875"/>
            <a:ext cx="4096768" cy="1380534"/>
            <a:chOff x="0" y="0"/>
            <a:chExt cx="4633305" cy="1840713"/>
          </a:xfrm>
        </p:grpSpPr>
        <p:grpSp>
          <p:nvGrpSpPr>
            <p:cNvPr id="217" name="Google Shape;217;p2"/>
            <p:cNvGrpSpPr/>
            <p:nvPr/>
          </p:nvGrpSpPr>
          <p:grpSpPr>
            <a:xfrm>
              <a:off x="0" y="0"/>
              <a:ext cx="4633305" cy="1840713"/>
              <a:chOff x="0" y="0"/>
              <a:chExt cx="3910292" cy="1553475"/>
            </a:xfrm>
          </p:grpSpPr>
          <p:sp>
            <p:nvSpPr>
              <p:cNvPr id="218" name="Google Shape;218;p2"/>
              <p:cNvSpPr/>
              <p:nvPr/>
            </p:nvSpPr>
            <p:spPr>
              <a:xfrm>
                <a:off x="31750" y="31750"/>
                <a:ext cx="3846792" cy="1489974"/>
              </a:xfrm>
              <a:custGeom>
                <a:rect b="b" l="l" r="r" t="t"/>
                <a:pathLst>
                  <a:path extrusionOk="0" h="1489974" w="3846792">
                    <a:moveTo>
                      <a:pt x="3754082" y="1489974"/>
                    </a:moveTo>
                    <a:lnTo>
                      <a:pt x="92710" y="1489974"/>
                    </a:lnTo>
                    <a:cubicBezTo>
                      <a:pt x="41910" y="1489974"/>
                      <a:pt x="0" y="1448064"/>
                      <a:pt x="0" y="139726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752812" y="0"/>
                    </a:lnTo>
                    <a:cubicBezTo>
                      <a:pt x="3803612" y="0"/>
                      <a:pt x="3845521" y="41910"/>
                      <a:pt x="3845521" y="92710"/>
                    </a:cubicBezTo>
                    <a:lnTo>
                      <a:pt x="3845521" y="1395994"/>
                    </a:lnTo>
                    <a:cubicBezTo>
                      <a:pt x="3846792" y="1448064"/>
                      <a:pt x="3804882" y="1489974"/>
                      <a:pt x="3754082" y="14899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0" y="0"/>
                <a:ext cx="3910292" cy="1553475"/>
              </a:xfrm>
              <a:custGeom>
                <a:rect b="b" l="l" r="r" t="t"/>
                <a:pathLst>
                  <a:path extrusionOk="0" h="1553475" w="3910292">
                    <a:moveTo>
                      <a:pt x="3785832" y="59690"/>
                    </a:moveTo>
                    <a:cubicBezTo>
                      <a:pt x="3821392" y="59690"/>
                      <a:pt x="3850601" y="88900"/>
                      <a:pt x="3850601" y="124460"/>
                    </a:cubicBezTo>
                    <a:lnTo>
                      <a:pt x="3850601" y="1429015"/>
                    </a:lnTo>
                    <a:cubicBezTo>
                      <a:pt x="3850601" y="1464574"/>
                      <a:pt x="3821392" y="1493784"/>
                      <a:pt x="3785832" y="1493784"/>
                    </a:cubicBezTo>
                    <a:lnTo>
                      <a:pt x="124460" y="1493784"/>
                    </a:lnTo>
                    <a:cubicBezTo>
                      <a:pt x="88900" y="1493784"/>
                      <a:pt x="59690" y="1464574"/>
                      <a:pt x="59690" y="14290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85832" y="59690"/>
                    </a:lnTo>
                    <a:moveTo>
                      <a:pt x="37858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29015"/>
                    </a:lnTo>
                    <a:cubicBezTo>
                      <a:pt x="0" y="1497595"/>
                      <a:pt x="55880" y="1553475"/>
                      <a:pt x="124460" y="1553475"/>
                    </a:cubicBezTo>
                    <a:lnTo>
                      <a:pt x="3785832" y="1553475"/>
                    </a:lnTo>
                    <a:cubicBezTo>
                      <a:pt x="3854412" y="1553475"/>
                      <a:pt x="3910292" y="1497595"/>
                      <a:pt x="3910292" y="1429015"/>
                    </a:cubicBezTo>
                    <a:lnTo>
                      <a:pt x="3910292" y="124460"/>
                    </a:lnTo>
                    <a:cubicBezTo>
                      <a:pt x="3910292" y="55880"/>
                      <a:pt x="3854412" y="0"/>
                      <a:pt x="37858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Space Mono"/>
                  <a:ea typeface="Space Mono"/>
                  <a:cs typeface="Space Mono"/>
                  <a:sym typeface="Space Mono"/>
                </a:endParaRPr>
              </a:p>
            </p:txBody>
          </p:sp>
        </p:grpSp>
        <p:sp>
          <p:nvSpPr>
            <p:cNvPr id="220" name="Google Shape;220;p2"/>
            <p:cNvSpPr txBox="1"/>
            <p:nvPr/>
          </p:nvSpPr>
          <p:spPr>
            <a:xfrm>
              <a:off x="327201" y="550917"/>
              <a:ext cx="3978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Space Mono"/>
                  <a:ea typeface="Space Mono"/>
                  <a:cs typeface="Space Mono"/>
                  <a:sym typeface="Space Mono"/>
                </a:rPr>
                <a:t>2018 - 2021</a:t>
              </a: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g10a4431ce14_0_79"/>
          <p:cNvGrpSpPr/>
          <p:nvPr/>
        </p:nvGrpSpPr>
        <p:grpSpPr>
          <a:xfrm>
            <a:off x="1760425" y="7979651"/>
            <a:ext cx="14805506" cy="2156746"/>
            <a:chOff x="0" y="0"/>
            <a:chExt cx="19790811" cy="3224318"/>
          </a:xfrm>
        </p:grpSpPr>
        <p:grpSp>
          <p:nvGrpSpPr>
            <p:cNvPr id="226" name="Google Shape;226;g10a4431ce14_0_79"/>
            <p:cNvGrpSpPr/>
            <p:nvPr/>
          </p:nvGrpSpPr>
          <p:grpSpPr>
            <a:xfrm>
              <a:off x="330008" y="389197"/>
              <a:ext cx="19460803" cy="2835121"/>
              <a:chOff x="0" y="0"/>
              <a:chExt cx="28468114" cy="4147339"/>
            </a:xfrm>
          </p:grpSpPr>
          <p:sp>
            <p:nvSpPr>
              <p:cNvPr id="227" name="Google Shape;227;g10a4431ce14_0_79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g10a4431ce14_0_79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g10a4431ce14_0_79"/>
            <p:cNvGrpSpPr/>
            <p:nvPr/>
          </p:nvGrpSpPr>
          <p:grpSpPr>
            <a:xfrm>
              <a:off x="0" y="0"/>
              <a:ext cx="19460803" cy="2835121"/>
              <a:chOff x="0" y="0"/>
              <a:chExt cx="28468114" cy="4147339"/>
            </a:xfrm>
          </p:grpSpPr>
          <p:sp>
            <p:nvSpPr>
              <p:cNvPr id="230" name="Google Shape;230;g10a4431ce14_0_79"/>
              <p:cNvSpPr/>
              <p:nvPr/>
            </p:nvSpPr>
            <p:spPr>
              <a:xfrm>
                <a:off x="31750" y="31750"/>
                <a:ext cx="28404614" cy="4083839"/>
              </a:xfrm>
              <a:custGeom>
                <a:rect b="b" l="l" r="r" t="t"/>
                <a:pathLst>
                  <a:path extrusionOk="0" h="4083839" w="28404614">
                    <a:moveTo>
                      <a:pt x="28311903" y="4083839"/>
                    </a:moveTo>
                    <a:lnTo>
                      <a:pt x="92710" y="4083839"/>
                    </a:lnTo>
                    <a:cubicBezTo>
                      <a:pt x="41910" y="4083839"/>
                      <a:pt x="0" y="4041928"/>
                      <a:pt x="0" y="39911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10635" y="0"/>
                    </a:lnTo>
                    <a:cubicBezTo>
                      <a:pt x="28361435" y="0"/>
                      <a:pt x="28403342" y="41910"/>
                      <a:pt x="28403342" y="92710"/>
                    </a:cubicBezTo>
                    <a:lnTo>
                      <a:pt x="28403342" y="3989859"/>
                    </a:lnTo>
                    <a:cubicBezTo>
                      <a:pt x="28404614" y="4041929"/>
                      <a:pt x="28362703" y="4083839"/>
                      <a:pt x="28311903" y="40838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g10a4431ce14_0_79"/>
              <p:cNvSpPr/>
              <p:nvPr/>
            </p:nvSpPr>
            <p:spPr>
              <a:xfrm>
                <a:off x="0" y="0"/>
                <a:ext cx="28468114" cy="4147339"/>
              </a:xfrm>
              <a:custGeom>
                <a:rect b="b" l="l" r="r" t="t"/>
                <a:pathLst>
                  <a:path extrusionOk="0" h="4147339" w="28468114">
                    <a:moveTo>
                      <a:pt x="28343653" y="59690"/>
                    </a:moveTo>
                    <a:cubicBezTo>
                      <a:pt x="28379214" y="59690"/>
                      <a:pt x="28408424" y="88900"/>
                      <a:pt x="28408424" y="124460"/>
                    </a:cubicBezTo>
                    <a:lnTo>
                      <a:pt x="28408424" y="4022879"/>
                    </a:lnTo>
                    <a:cubicBezTo>
                      <a:pt x="28408424" y="4058439"/>
                      <a:pt x="28379214" y="4087649"/>
                      <a:pt x="28343653" y="4087649"/>
                    </a:cubicBezTo>
                    <a:lnTo>
                      <a:pt x="124460" y="4087649"/>
                    </a:lnTo>
                    <a:cubicBezTo>
                      <a:pt x="88900" y="4087649"/>
                      <a:pt x="59690" y="4058439"/>
                      <a:pt x="59690" y="40228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343653" y="59690"/>
                    </a:lnTo>
                    <a:moveTo>
                      <a:pt x="2834365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022879"/>
                    </a:lnTo>
                    <a:cubicBezTo>
                      <a:pt x="0" y="4091459"/>
                      <a:pt x="55880" y="4147339"/>
                      <a:pt x="124460" y="4147339"/>
                    </a:cubicBezTo>
                    <a:lnTo>
                      <a:pt x="28343653" y="4147339"/>
                    </a:lnTo>
                    <a:cubicBezTo>
                      <a:pt x="28412235" y="4147339"/>
                      <a:pt x="28468114" y="4091459"/>
                      <a:pt x="28468114" y="4022879"/>
                    </a:cubicBezTo>
                    <a:lnTo>
                      <a:pt x="28468114" y="124460"/>
                    </a:lnTo>
                    <a:cubicBezTo>
                      <a:pt x="28468114" y="55880"/>
                      <a:pt x="28412235" y="0"/>
                      <a:pt x="28343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2" name="Google Shape;232;g10a4431ce14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376" y="8238785"/>
            <a:ext cx="1026806" cy="102680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0a4431ce14_0_79"/>
          <p:cNvSpPr txBox="1"/>
          <p:nvPr/>
        </p:nvSpPr>
        <p:spPr>
          <a:xfrm>
            <a:off x="3752850" y="7718038"/>
            <a:ext cx="11977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34" name="Google Shape;234;g10a4431ce14_0_79"/>
          <p:cNvSpPr txBox="1"/>
          <p:nvPr/>
        </p:nvSpPr>
        <p:spPr>
          <a:xfrm>
            <a:off x="4107225" y="8161100"/>
            <a:ext cx="108777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Space Mono"/>
                <a:ea typeface="Space Mono"/>
                <a:cs typeface="Space Mono"/>
                <a:sym typeface="Space Mono"/>
              </a:rPr>
              <a:t>Total: </a:t>
            </a: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1.2M+  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Violence &amp; Sexual Offences are 400K+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highlight>
                  <a:srgbClr val="FFFFFF"/>
                </a:highlight>
                <a:latin typeface="Space Mono"/>
                <a:ea typeface="Space Mono"/>
                <a:cs typeface="Space Mono"/>
                <a:sym typeface="Space Mono"/>
              </a:rPr>
              <a:t>About 35K+ crimes were reported on or near supermarkets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235" name="Google Shape;235;g10a4431ce14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32" y="1937250"/>
            <a:ext cx="7919860" cy="60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0a4431ce14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6950" y="1937250"/>
            <a:ext cx="10141659" cy="5927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g10a4431ce14_0_79"/>
          <p:cNvGrpSpPr/>
          <p:nvPr/>
        </p:nvGrpSpPr>
        <p:grpSpPr>
          <a:xfrm>
            <a:off x="4905288" y="309662"/>
            <a:ext cx="8515771" cy="1161096"/>
            <a:chOff x="4886113" y="12"/>
            <a:chExt cx="8515771" cy="1161096"/>
          </a:xfrm>
        </p:grpSpPr>
        <p:grpSp>
          <p:nvGrpSpPr>
            <p:cNvPr id="238" name="Google Shape;238;g10a4431ce14_0_79"/>
            <p:cNvGrpSpPr/>
            <p:nvPr/>
          </p:nvGrpSpPr>
          <p:grpSpPr>
            <a:xfrm>
              <a:off x="4886113" y="83496"/>
              <a:ext cx="8515771" cy="1077611"/>
              <a:chOff x="0" y="0"/>
              <a:chExt cx="51736157" cy="13173732"/>
            </a:xfrm>
          </p:grpSpPr>
          <p:sp>
            <p:nvSpPr>
              <p:cNvPr id="239" name="Google Shape;239;g10a4431ce14_0_79"/>
              <p:cNvSpPr/>
              <p:nvPr/>
            </p:nvSpPr>
            <p:spPr>
              <a:xfrm>
                <a:off x="72390" y="72390"/>
                <a:ext cx="51591377" cy="13028953"/>
              </a:xfrm>
              <a:custGeom>
                <a:rect b="b" l="l" r="r" t="t"/>
                <a:pathLst>
                  <a:path extrusionOk="0" h="13028953" w="51591377">
                    <a:moveTo>
                      <a:pt x="0" y="0"/>
                    </a:moveTo>
                    <a:lnTo>
                      <a:pt x="51591377" y="0"/>
                    </a:lnTo>
                    <a:lnTo>
                      <a:pt x="51591377" y="13028953"/>
                    </a:lnTo>
                    <a:lnTo>
                      <a:pt x="0" y="130289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A98"/>
              </a:solidFill>
              <a:ln>
                <a:noFill/>
              </a:ln>
            </p:spPr>
          </p:sp>
          <p:sp>
            <p:nvSpPr>
              <p:cNvPr id="240" name="Google Shape;240;g10a4431ce14_0_79"/>
              <p:cNvSpPr/>
              <p:nvPr/>
            </p:nvSpPr>
            <p:spPr>
              <a:xfrm>
                <a:off x="0" y="0"/>
                <a:ext cx="51736157" cy="13173732"/>
              </a:xfrm>
              <a:custGeom>
                <a:rect b="b" l="l" r="r" t="t"/>
                <a:pathLst>
                  <a:path extrusionOk="0" h="13173732" w="51736157">
                    <a:moveTo>
                      <a:pt x="51591378" y="13028952"/>
                    </a:moveTo>
                    <a:lnTo>
                      <a:pt x="51736157" y="13028952"/>
                    </a:lnTo>
                    <a:lnTo>
                      <a:pt x="51736157" y="13173732"/>
                    </a:lnTo>
                    <a:lnTo>
                      <a:pt x="51591378" y="13173732"/>
                    </a:lnTo>
                    <a:lnTo>
                      <a:pt x="51591378" y="13028952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3028952"/>
                    </a:lnTo>
                    <a:lnTo>
                      <a:pt x="0" y="13028952"/>
                    </a:lnTo>
                    <a:lnTo>
                      <a:pt x="0" y="144780"/>
                    </a:lnTo>
                    <a:close/>
                    <a:moveTo>
                      <a:pt x="0" y="13028952"/>
                    </a:moveTo>
                    <a:lnTo>
                      <a:pt x="144780" y="13028952"/>
                    </a:lnTo>
                    <a:lnTo>
                      <a:pt x="144780" y="13173732"/>
                    </a:lnTo>
                    <a:lnTo>
                      <a:pt x="0" y="13173732"/>
                    </a:lnTo>
                    <a:lnTo>
                      <a:pt x="0" y="13028952"/>
                    </a:lnTo>
                    <a:close/>
                    <a:moveTo>
                      <a:pt x="51591378" y="144780"/>
                    </a:moveTo>
                    <a:lnTo>
                      <a:pt x="51736157" y="144780"/>
                    </a:lnTo>
                    <a:lnTo>
                      <a:pt x="51736157" y="13028952"/>
                    </a:lnTo>
                    <a:lnTo>
                      <a:pt x="51591378" y="13028952"/>
                    </a:lnTo>
                    <a:lnTo>
                      <a:pt x="51591378" y="144780"/>
                    </a:lnTo>
                    <a:close/>
                    <a:moveTo>
                      <a:pt x="144780" y="13028952"/>
                    </a:moveTo>
                    <a:lnTo>
                      <a:pt x="51591378" y="13028952"/>
                    </a:lnTo>
                    <a:lnTo>
                      <a:pt x="51591378" y="13173732"/>
                    </a:lnTo>
                    <a:lnTo>
                      <a:pt x="144780" y="13173732"/>
                    </a:lnTo>
                    <a:lnTo>
                      <a:pt x="144780" y="13028952"/>
                    </a:lnTo>
                    <a:close/>
                    <a:moveTo>
                      <a:pt x="51591378" y="0"/>
                    </a:moveTo>
                    <a:lnTo>
                      <a:pt x="51736157" y="0"/>
                    </a:lnTo>
                    <a:lnTo>
                      <a:pt x="51736157" y="144780"/>
                    </a:lnTo>
                    <a:lnTo>
                      <a:pt x="51591378" y="144780"/>
                    </a:lnTo>
                    <a:lnTo>
                      <a:pt x="51591378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1591378" y="0"/>
                    </a:lnTo>
                    <a:lnTo>
                      <a:pt x="51591378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4A98"/>
              </a:solidFill>
              <a:ln>
                <a:noFill/>
              </a:ln>
            </p:spPr>
          </p:sp>
        </p:grpSp>
        <p:grpSp>
          <p:nvGrpSpPr>
            <p:cNvPr id="241" name="Google Shape;241;g10a4431ce14_0_79"/>
            <p:cNvGrpSpPr/>
            <p:nvPr/>
          </p:nvGrpSpPr>
          <p:grpSpPr>
            <a:xfrm>
              <a:off x="6468727" y="12"/>
              <a:ext cx="3469950" cy="755294"/>
              <a:chOff x="0" y="-38100"/>
              <a:chExt cx="4626600" cy="1007059"/>
            </a:xfrm>
          </p:grpSpPr>
          <p:sp>
            <p:nvSpPr>
              <p:cNvPr id="242" name="Google Shape;242;g10a4431ce14_0_79"/>
              <p:cNvSpPr txBox="1"/>
              <p:nvPr/>
            </p:nvSpPr>
            <p:spPr>
              <a:xfrm>
                <a:off x="0" y="-38100"/>
                <a:ext cx="4626600" cy="2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3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g10a4431ce14_0_79"/>
              <p:cNvSpPr txBox="1"/>
              <p:nvPr/>
            </p:nvSpPr>
            <p:spPr>
              <a:xfrm>
                <a:off x="0" y="681559"/>
                <a:ext cx="4626600" cy="28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3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" name="Google Shape;244;g10a4431ce14_0_79"/>
            <p:cNvSpPr txBox="1"/>
            <p:nvPr/>
          </p:nvSpPr>
          <p:spPr>
            <a:xfrm>
              <a:off x="5017504" y="114398"/>
              <a:ext cx="7905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chemeClr val="lt1"/>
                  </a:solidFill>
                  <a:latin typeface="Tomorrow"/>
                  <a:ea typeface="Tomorrow"/>
                  <a:cs typeface="Tomorrow"/>
                  <a:sym typeface="Tomorrow"/>
                </a:rPr>
                <a:t>Other Cities</a:t>
              </a:r>
              <a:endParaRPr sz="10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>
            <a:alpha val="29800"/>
          </a:srgbClr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a62cc6cbb_0_98"/>
          <p:cNvSpPr/>
          <p:nvPr/>
        </p:nvSpPr>
        <p:spPr>
          <a:xfrm>
            <a:off x="14169009" y="6529125"/>
            <a:ext cx="5073136" cy="5095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g10a62cc6cbb_0_98"/>
          <p:cNvGrpSpPr/>
          <p:nvPr/>
        </p:nvGrpSpPr>
        <p:grpSpPr>
          <a:xfrm>
            <a:off x="836654" y="5263932"/>
            <a:ext cx="2815200" cy="805932"/>
            <a:chOff x="0" y="-38100"/>
            <a:chExt cx="3753600" cy="1074576"/>
          </a:xfrm>
        </p:grpSpPr>
        <p:sp>
          <p:nvSpPr>
            <p:cNvPr id="251" name="Google Shape;251;g10a62cc6cbb_0_98"/>
            <p:cNvSpPr txBox="1"/>
            <p:nvPr/>
          </p:nvSpPr>
          <p:spPr>
            <a:xfrm>
              <a:off x="0" y="-38100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g10a62cc6cbb_0_98"/>
            <p:cNvSpPr txBox="1"/>
            <p:nvPr/>
          </p:nvSpPr>
          <p:spPr>
            <a:xfrm>
              <a:off x="0" y="749076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g10a62cc6cbb_0_98"/>
          <p:cNvGrpSpPr/>
          <p:nvPr/>
        </p:nvGrpSpPr>
        <p:grpSpPr>
          <a:xfrm>
            <a:off x="836654" y="8704716"/>
            <a:ext cx="2815200" cy="805932"/>
            <a:chOff x="0" y="-38100"/>
            <a:chExt cx="3753600" cy="1074576"/>
          </a:xfrm>
        </p:grpSpPr>
        <p:sp>
          <p:nvSpPr>
            <p:cNvPr id="254" name="Google Shape;254;g10a62cc6cbb_0_98"/>
            <p:cNvSpPr txBox="1"/>
            <p:nvPr/>
          </p:nvSpPr>
          <p:spPr>
            <a:xfrm>
              <a:off x="0" y="-38100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10a62cc6cbb_0_98"/>
            <p:cNvSpPr txBox="1"/>
            <p:nvPr/>
          </p:nvSpPr>
          <p:spPr>
            <a:xfrm>
              <a:off x="0" y="749076"/>
              <a:ext cx="3753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g10a62cc6cbb_0_98"/>
          <p:cNvSpPr txBox="1"/>
          <p:nvPr/>
        </p:nvSpPr>
        <p:spPr>
          <a:xfrm>
            <a:off x="14003205" y="5742085"/>
            <a:ext cx="322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g10a62cc6cbb_0_98"/>
          <p:cNvGrpSpPr/>
          <p:nvPr/>
        </p:nvGrpSpPr>
        <p:grpSpPr>
          <a:xfrm>
            <a:off x="14003205" y="8194659"/>
            <a:ext cx="3225600" cy="690668"/>
            <a:chOff x="0" y="-28575"/>
            <a:chExt cx="4300800" cy="920891"/>
          </a:xfrm>
        </p:grpSpPr>
        <p:sp>
          <p:nvSpPr>
            <p:cNvPr id="258" name="Google Shape;258;g10a62cc6cbb_0_98"/>
            <p:cNvSpPr txBox="1"/>
            <p:nvPr/>
          </p:nvSpPr>
          <p:spPr>
            <a:xfrm>
              <a:off x="0" y="-28575"/>
              <a:ext cx="43008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3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10a62cc6cbb_0_98"/>
            <p:cNvSpPr txBox="1"/>
            <p:nvPr/>
          </p:nvSpPr>
          <p:spPr>
            <a:xfrm>
              <a:off x="0" y="604916"/>
              <a:ext cx="43008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" name="Google Shape;260;g10a62cc6cbb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7100" y="2742788"/>
            <a:ext cx="9510376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0a62cc6cbb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25" y="2781713"/>
            <a:ext cx="8362674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g10a62cc6cbb_0_98"/>
          <p:cNvGrpSpPr/>
          <p:nvPr/>
        </p:nvGrpSpPr>
        <p:grpSpPr>
          <a:xfrm>
            <a:off x="3651841" y="563652"/>
            <a:ext cx="11718698" cy="1408386"/>
            <a:chOff x="0" y="0"/>
            <a:chExt cx="15624931" cy="1877848"/>
          </a:xfrm>
        </p:grpSpPr>
        <p:grpSp>
          <p:nvGrpSpPr>
            <p:cNvPr id="263" name="Google Shape;263;g10a62cc6cbb_0_98"/>
            <p:cNvGrpSpPr/>
            <p:nvPr/>
          </p:nvGrpSpPr>
          <p:grpSpPr>
            <a:xfrm>
              <a:off x="0" y="0"/>
              <a:ext cx="15624931" cy="1877848"/>
              <a:chOff x="0" y="0"/>
              <a:chExt cx="12813622" cy="1539977"/>
            </a:xfrm>
          </p:grpSpPr>
          <p:sp>
            <p:nvSpPr>
              <p:cNvPr id="264" name="Google Shape;264;g10a62cc6cbb_0_98"/>
              <p:cNvSpPr/>
              <p:nvPr/>
            </p:nvSpPr>
            <p:spPr>
              <a:xfrm>
                <a:off x="31750" y="31750"/>
                <a:ext cx="12750122" cy="1476476"/>
              </a:xfrm>
              <a:custGeom>
                <a:rect b="b" l="l" r="r" t="t"/>
                <a:pathLst>
                  <a:path extrusionOk="0" h="1476476" w="12750122">
                    <a:moveTo>
                      <a:pt x="12657411" y="1476476"/>
                    </a:moveTo>
                    <a:lnTo>
                      <a:pt x="92710" y="1476476"/>
                    </a:lnTo>
                    <a:cubicBezTo>
                      <a:pt x="41910" y="1476476"/>
                      <a:pt x="0" y="1434566"/>
                      <a:pt x="0" y="138376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2497"/>
                    </a:lnTo>
                    <a:cubicBezTo>
                      <a:pt x="12750122" y="1434567"/>
                      <a:pt x="12708212" y="1476476"/>
                      <a:pt x="12657411" y="1476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10a62cc6cbb_0_98"/>
              <p:cNvSpPr/>
              <p:nvPr/>
            </p:nvSpPr>
            <p:spPr>
              <a:xfrm>
                <a:off x="0" y="0"/>
                <a:ext cx="12813622" cy="1539977"/>
              </a:xfrm>
              <a:custGeom>
                <a:rect b="b" l="l" r="r" t="t"/>
                <a:pathLst>
                  <a:path extrusionOk="0" h="1539977" w="12813622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15517"/>
                    </a:lnTo>
                    <a:cubicBezTo>
                      <a:pt x="12753932" y="1451077"/>
                      <a:pt x="12724722" y="1480287"/>
                      <a:pt x="12689161" y="1480287"/>
                    </a:cubicBezTo>
                    <a:lnTo>
                      <a:pt x="124460" y="1480287"/>
                    </a:lnTo>
                    <a:cubicBezTo>
                      <a:pt x="88900" y="1480287"/>
                      <a:pt x="59690" y="1451077"/>
                      <a:pt x="59690" y="14155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15517"/>
                    </a:lnTo>
                    <a:cubicBezTo>
                      <a:pt x="0" y="1484097"/>
                      <a:pt x="55880" y="1539977"/>
                      <a:pt x="124460" y="1539977"/>
                    </a:cubicBezTo>
                    <a:lnTo>
                      <a:pt x="12689162" y="1539977"/>
                    </a:lnTo>
                    <a:cubicBezTo>
                      <a:pt x="12757741" y="1539977"/>
                      <a:pt x="12813622" y="1484097"/>
                      <a:pt x="12813622" y="1415517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" name="Google Shape;266;g10a62cc6cbb_0_98"/>
            <p:cNvSpPr txBox="1"/>
            <p:nvPr/>
          </p:nvSpPr>
          <p:spPr>
            <a:xfrm>
              <a:off x="657619" y="259007"/>
              <a:ext cx="122799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Leeds, Liverpool, Sheffield, Bradford and Bristol 2018-2021</a:t>
              </a:r>
              <a:endParaRPr sz="2400"/>
            </a:p>
          </p:txBody>
        </p:sp>
      </p:grpSp>
      <p:pic>
        <p:nvPicPr>
          <p:cNvPr id="267" name="Google Shape;267;g10a62cc6cbb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48970" y="816515"/>
            <a:ext cx="1296434" cy="57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